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 id="266" r:id="rId67"/>
    <p:sldId id="267" r:id="rId68"/>
    <p:sldId id="268" r:id="rId69"/>
    <p:sldId id="269"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Belleza" charset="1" panose="02000503050000020003"/>
      <p:regular r:id="rId14"/>
    </p:embeddedFont>
    <p:embeddedFont>
      <p:font typeface="Raleway" charset="1" panose="020B0503030101060003"/>
      <p:regular r:id="rId15"/>
    </p:embeddedFont>
    <p:embeddedFont>
      <p:font typeface="Raleway Bold" charset="1" panose="020B0803030101060003"/>
      <p:regular r:id="rId16"/>
    </p:embeddedFont>
    <p:embeddedFont>
      <p:font typeface="Raleway Thin" charset="1" panose="020B0203030101060003"/>
      <p:regular r:id="rId17"/>
    </p:embeddedFont>
    <p:embeddedFont>
      <p:font typeface="Raleway Heavy" charset="1" panose="020B0003030101060003"/>
      <p:regular r:id="rId18"/>
    </p:embeddedFont>
    <p:embeddedFont>
      <p:font typeface="Open Sans 1" charset="1" panose="020B0606030504020204"/>
      <p:regular r:id="rId19"/>
    </p:embeddedFont>
    <p:embeddedFont>
      <p:font typeface="Open Sans 1 Bold" charset="1" panose="020B0806030504020204"/>
      <p:regular r:id="rId20"/>
    </p:embeddedFont>
    <p:embeddedFont>
      <p:font typeface="Open Sans 1 Italics" charset="1" panose="020B0606030504020204"/>
      <p:regular r:id="rId21"/>
    </p:embeddedFont>
    <p:embeddedFont>
      <p:font typeface="Open Sans 1 Bold Italics" charset="1" panose="020B0806030504020204"/>
      <p:regular r:id="rId22"/>
    </p:embeddedFont>
    <p:embeddedFont>
      <p:font typeface="Open Sans 1 Light" charset="1" panose="020B0306030504020204"/>
      <p:regular r:id="rId23"/>
    </p:embeddedFont>
    <p:embeddedFont>
      <p:font typeface="Open Sans 1 Light Italics" charset="1" panose="020B0306030504020204"/>
      <p:regular r:id="rId24"/>
    </p:embeddedFont>
    <p:embeddedFont>
      <p:font typeface="Open Sans 1 Ultra-Bold" charset="1" panose="00000000000000000000"/>
      <p:regular r:id="rId25"/>
    </p:embeddedFont>
    <p:embeddedFont>
      <p:font typeface="Open Sans 1 Ultra-Bold Italics" charset="1" panose="00000000000000000000"/>
      <p:regular r:id="rId26"/>
    </p:embeddedFont>
    <p:embeddedFont>
      <p:font typeface="Open Sans 2" charset="1" panose="00000000000000000000"/>
      <p:regular r:id="rId27"/>
    </p:embeddedFont>
    <p:embeddedFont>
      <p:font typeface="Open Sans 2 Bold" charset="1" panose="00000000000000000000"/>
      <p:regular r:id="rId28"/>
    </p:embeddedFont>
    <p:embeddedFont>
      <p:font typeface="Open Sans 2 Italics" charset="1" panose="00000000000000000000"/>
      <p:regular r:id="rId29"/>
    </p:embeddedFont>
    <p:embeddedFont>
      <p:font typeface="Open Sans 2 Bold Italics" charset="1" panose="00000000000000000000"/>
      <p:regular r:id="rId30"/>
    </p:embeddedFont>
    <p:embeddedFont>
      <p:font typeface="Open Sans 2 Light" charset="1" panose="00000000000000000000"/>
      <p:regular r:id="rId31"/>
    </p:embeddedFont>
    <p:embeddedFont>
      <p:font typeface="Open Sans 2 Light Italics" charset="1" panose="00000000000000000000"/>
      <p:regular r:id="rId32"/>
    </p:embeddedFont>
    <p:embeddedFont>
      <p:font typeface="Open Sans 2 Medium" charset="1" panose="00000000000000000000"/>
      <p:regular r:id="rId33"/>
    </p:embeddedFont>
    <p:embeddedFont>
      <p:font typeface="Open Sans 2 Medium Italics" charset="1" panose="00000000000000000000"/>
      <p:regular r:id="rId34"/>
    </p:embeddedFont>
    <p:embeddedFont>
      <p:font typeface="Open Sans 2 Semi-Bold" charset="1" panose="00000000000000000000"/>
      <p:regular r:id="rId35"/>
    </p:embeddedFont>
    <p:embeddedFont>
      <p:font typeface="Open Sans 2 Semi-Bold Italics" charset="1" panose="00000000000000000000"/>
      <p:regular r:id="rId36"/>
    </p:embeddedFont>
    <p:embeddedFont>
      <p:font typeface="Open Sans 2 Ultra-Bold" charset="1" panose="00000000000000000000"/>
      <p:regular r:id="rId37"/>
    </p:embeddedFont>
    <p:embeddedFont>
      <p:font typeface="Open Sans 2 Ultra-Bold Italics" charset="1" panose="00000000000000000000"/>
      <p:regular r:id="rId38"/>
    </p:embeddedFont>
    <p:embeddedFont>
      <p:font typeface="Montserrat" charset="1" panose="00000500000000000000"/>
      <p:regular r:id="rId39"/>
    </p:embeddedFont>
    <p:embeddedFont>
      <p:font typeface="Montserrat Bold" charset="1" panose="00000800000000000000"/>
      <p:regular r:id="rId40"/>
    </p:embeddedFont>
    <p:embeddedFont>
      <p:font typeface="Montserrat Italics" charset="1" panose="00000500000000000000"/>
      <p:regular r:id="rId41"/>
    </p:embeddedFont>
    <p:embeddedFont>
      <p:font typeface="Montserrat Bold Italics" charset="1" panose="00000800000000000000"/>
      <p:regular r:id="rId42"/>
    </p:embeddedFont>
    <p:embeddedFont>
      <p:font typeface="Montserrat Thin" charset="1" panose="00000300000000000000"/>
      <p:regular r:id="rId43"/>
    </p:embeddedFont>
    <p:embeddedFont>
      <p:font typeface="Montserrat Thin Italics" charset="1" panose="00000300000000000000"/>
      <p:regular r:id="rId44"/>
    </p:embeddedFont>
    <p:embeddedFont>
      <p:font typeface="Montserrat Extra-Light" charset="1" panose="00000300000000000000"/>
      <p:regular r:id="rId45"/>
    </p:embeddedFont>
    <p:embeddedFont>
      <p:font typeface="Montserrat Extra-Light Italics" charset="1" panose="00000300000000000000"/>
      <p:regular r:id="rId46"/>
    </p:embeddedFont>
    <p:embeddedFont>
      <p:font typeface="Montserrat Light" charset="1" panose="00000400000000000000"/>
      <p:regular r:id="rId47"/>
    </p:embeddedFont>
    <p:embeddedFont>
      <p:font typeface="Montserrat Light Italics" charset="1" panose="00000400000000000000"/>
      <p:regular r:id="rId48"/>
    </p:embeddedFont>
    <p:embeddedFont>
      <p:font typeface="Montserrat Medium" charset="1" panose="00000600000000000000"/>
      <p:regular r:id="rId49"/>
    </p:embeddedFont>
    <p:embeddedFont>
      <p:font typeface="Montserrat Medium Italics" charset="1" panose="00000600000000000000"/>
      <p:regular r:id="rId50"/>
    </p:embeddedFont>
    <p:embeddedFont>
      <p:font typeface="Montserrat Semi-Bold" charset="1" panose="00000700000000000000"/>
      <p:regular r:id="rId51"/>
    </p:embeddedFont>
    <p:embeddedFont>
      <p:font typeface="Montserrat Semi-Bold Italics" charset="1" panose="00000700000000000000"/>
      <p:regular r:id="rId52"/>
    </p:embeddedFont>
    <p:embeddedFont>
      <p:font typeface="Montserrat Ultra-Bold" charset="1" panose="00000900000000000000"/>
      <p:regular r:id="rId53"/>
    </p:embeddedFont>
    <p:embeddedFont>
      <p:font typeface="Montserrat Ultra-Bold Italics" charset="1" panose="00000900000000000000"/>
      <p:regular r:id="rId54"/>
    </p:embeddedFont>
    <p:embeddedFont>
      <p:font typeface="Montserrat Heavy" charset="1" panose="00000A00000000000000"/>
      <p:regular r:id="rId55"/>
    </p:embeddedFont>
    <p:embeddedFont>
      <p:font typeface="Montserrat Heavy Italics" charset="1" panose="00000A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67" Target="slides/slide11.xml" Type="http://schemas.openxmlformats.org/officeDocument/2006/relationships/slide"/><Relationship Id="rId68" Target="slides/slide12.xml" Type="http://schemas.openxmlformats.org/officeDocument/2006/relationships/slide"/><Relationship Id="rId69" Target="slides/slide13.xml" Type="http://schemas.openxmlformats.org/officeDocument/2006/relationships/slide"/><Relationship Id="rId7" Target="fonts/font7.fntdata" Type="http://schemas.openxmlformats.org/officeDocument/2006/relationships/font"/><Relationship Id="rId70" Target="slides/slide1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953901" y="1937321"/>
            <a:ext cx="2600979" cy="1144431"/>
          </a:xfrm>
          <a:custGeom>
            <a:avLst/>
            <a:gdLst/>
            <a:ahLst/>
            <a:cxnLst/>
            <a:rect r="r" b="b" t="t" l="l"/>
            <a:pathLst>
              <a:path h="1144431" w="2600979">
                <a:moveTo>
                  <a:pt x="0" y="0"/>
                </a:moveTo>
                <a:lnTo>
                  <a:pt x="2600979" y="0"/>
                </a:lnTo>
                <a:lnTo>
                  <a:pt x="2600979" y="1144431"/>
                </a:lnTo>
                <a:lnTo>
                  <a:pt x="0" y="1144431"/>
                </a:lnTo>
                <a:lnTo>
                  <a:pt x="0" y="0"/>
                </a:lnTo>
                <a:close/>
              </a:path>
            </a:pathLst>
          </a:custGeom>
          <a:blipFill>
            <a:blip r:embed="rId3"/>
            <a:stretch>
              <a:fillRect l="0" t="0" r="0" b="0"/>
            </a:stretch>
          </a:blipFill>
        </p:spPr>
      </p:sp>
      <p:sp>
        <p:nvSpPr>
          <p:cNvPr name="Freeform 10" id="10"/>
          <p:cNvSpPr/>
          <p:nvPr/>
        </p:nvSpPr>
        <p:spPr>
          <a:xfrm flipH="false" flipV="false" rot="0">
            <a:off x="1367131" y="2078932"/>
            <a:ext cx="1838172" cy="861209"/>
          </a:xfrm>
          <a:custGeom>
            <a:avLst/>
            <a:gdLst/>
            <a:ahLst/>
            <a:cxnLst/>
            <a:rect r="r" b="b" t="t" l="l"/>
            <a:pathLst>
              <a:path h="861209" w="1838172">
                <a:moveTo>
                  <a:pt x="0" y="0"/>
                </a:moveTo>
                <a:lnTo>
                  <a:pt x="1838172" y="0"/>
                </a:lnTo>
                <a:lnTo>
                  <a:pt x="1838172" y="861209"/>
                </a:lnTo>
                <a:lnTo>
                  <a:pt x="0" y="861209"/>
                </a:lnTo>
                <a:lnTo>
                  <a:pt x="0" y="0"/>
                </a:lnTo>
                <a:close/>
              </a:path>
            </a:pathLst>
          </a:custGeom>
          <a:blipFill>
            <a:blip r:embed="rId4"/>
            <a:stretch>
              <a:fillRect l="0" t="0" r="0" b="0"/>
            </a:stretch>
          </a:blipFill>
        </p:spPr>
      </p:sp>
      <p:sp>
        <p:nvSpPr>
          <p:cNvPr name="TextBox 11" id="11"/>
          <p:cNvSpPr txBox="true"/>
          <p:nvPr/>
        </p:nvSpPr>
        <p:spPr>
          <a:xfrm rot="0">
            <a:off x="1367131" y="4161873"/>
            <a:ext cx="10072534" cy="2057263"/>
          </a:xfrm>
          <a:prstGeom prst="rect">
            <a:avLst/>
          </a:prstGeom>
        </p:spPr>
        <p:txBody>
          <a:bodyPr anchor="t" rtlCol="false" tIns="0" lIns="0" bIns="0" rIns="0">
            <a:spAutoFit/>
          </a:bodyPr>
          <a:lstStyle/>
          <a:p>
            <a:pPr>
              <a:lnSpc>
                <a:spcPts val="16807"/>
              </a:lnSpc>
              <a:spcBef>
                <a:spcPct val="0"/>
              </a:spcBef>
            </a:pPr>
            <a:r>
              <a:rPr lang="en-US" sz="12005">
                <a:solidFill>
                  <a:srgbClr val="DB11FB"/>
                </a:solidFill>
                <a:latin typeface="Montserrat Bold"/>
              </a:rPr>
              <a:t>Paradise</a:t>
            </a:r>
          </a:p>
        </p:txBody>
      </p:sp>
      <p:sp>
        <p:nvSpPr>
          <p:cNvPr name="TextBox 12" id="12"/>
          <p:cNvSpPr txBox="true"/>
          <p:nvPr/>
        </p:nvSpPr>
        <p:spPr>
          <a:xfrm rot="0">
            <a:off x="1367131" y="8151144"/>
            <a:ext cx="7173539" cy="554129"/>
          </a:xfrm>
          <a:prstGeom prst="rect">
            <a:avLst/>
          </a:prstGeom>
        </p:spPr>
        <p:txBody>
          <a:bodyPr anchor="t" rtlCol="false" tIns="0" lIns="0" bIns="0" rIns="0">
            <a:spAutoFit/>
          </a:bodyPr>
          <a:lstStyle/>
          <a:p>
            <a:pPr>
              <a:lnSpc>
                <a:spcPts val="4632"/>
              </a:lnSpc>
              <a:spcBef>
                <a:spcPct val="0"/>
              </a:spcBef>
            </a:pPr>
            <a:r>
              <a:rPr lang="en-US" sz="3308">
                <a:solidFill>
                  <a:srgbClr val="000000"/>
                </a:solidFill>
                <a:latin typeface="Montserrat Bold"/>
              </a:rPr>
              <a:t>SIGHT forward</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2824" y="1473091"/>
            <a:ext cx="2997833" cy="3006014"/>
            <a:chOff x="0" y="0"/>
            <a:chExt cx="789553" cy="791707"/>
          </a:xfrm>
        </p:grpSpPr>
        <p:sp>
          <p:nvSpPr>
            <p:cNvPr name="Freeform 3" id="3"/>
            <p:cNvSpPr/>
            <p:nvPr/>
          </p:nvSpPr>
          <p:spPr>
            <a:xfrm flipH="false" flipV="false" rot="0">
              <a:off x="0" y="0"/>
              <a:ext cx="789553" cy="791707"/>
            </a:xfrm>
            <a:custGeom>
              <a:avLst/>
              <a:gdLst/>
              <a:ahLst/>
              <a:cxnLst/>
              <a:rect r="r" b="b" t="t" l="l"/>
              <a:pathLst>
                <a:path h="791707" w="789553">
                  <a:moveTo>
                    <a:pt x="131708" y="0"/>
                  </a:moveTo>
                  <a:lnTo>
                    <a:pt x="657845" y="0"/>
                  </a:lnTo>
                  <a:cubicBezTo>
                    <a:pt x="730585" y="0"/>
                    <a:pt x="789553" y="58968"/>
                    <a:pt x="789553" y="131708"/>
                  </a:cubicBezTo>
                  <a:lnTo>
                    <a:pt x="789553" y="660000"/>
                  </a:lnTo>
                  <a:cubicBezTo>
                    <a:pt x="789553" y="732740"/>
                    <a:pt x="730585" y="791707"/>
                    <a:pt x="657845" y="791707"/>
                  </a:cubicBezTo>
                  <a:lnTo>
                    <a:pt x="131708" y="791707"/>
                  </a:lnTo>
                  <a:cubicBezTo>
                    <a:pt x="58968" y="791707"/>
                    <a:pt x="0" y="732740"/>
                    <a:pt x="0" y="660000"/>
                  </a:cubicBezTo>
                  <a:lnTo>
                    <a:pt x="0" y="131708"/>
                  </a:lnTo>
                  <a:cubicBezTo>
                    <a:pt x="0" y="58968"/>
                    <a:pt x="58968" y="0"/>
                    <a:pt x="13170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789553" cy="829807"/>
            </a:xfrm>
            <a:prstGeom prst="rect">
              <a:avLst/>
            </a:prstGeom>
          </p:spPr>
          <p:txBody>
            <a:bodyPr anchor="ctr" rtlCol="false" tIns="50800" lIns="50800" bIns="50800" rIns="50800"/>
            <a:lstStyle/>
            <a:p>
              <a:pPr>
                <a:lnSpc>
                  <a:spcPts val="2869"/>
                </a:lnSpc>
              </a:pPr>
            </a:p>
            <a:p>
              <a:pPr>
                <a:lnSpc>
                  <a:spcPts val="2869"/>
                </a:lnSpc>
              </a:pPr>
            </a:p>
            <a:p>
              <a:pPr marL="442594" indent="-221297" lvl="1">
                <a:lnSpc>
                  <a:spcPts val="2869"/>
                </a:lnSpc>
                <a:buFont typeface="Arial"/>
                <a:buChar char="•"/>
              </a:pPr>
              <a:r>
                <a:rPr lang="en-US" sz="2049">
                  <a:solidFill>
                    <a:srgbClr val="FEFEFE"/>
                  </a:solidFill>
                  <a:latin typeface="Belleza"/>
                </a:rPr>
                <a:t>IEEE SIGHT</a:t>
              </a:r>
            </a:p>
            <a:p>
              <a:pPr marL="442594" indent="-221297" lvl="1">
                <a:lnSpc>
                  <a:spcPts val="2869"/>
                </a:lnSpc>
                <a:buFont typeface="Arial"/>
                <a:buChar char="•"/>
              </a:pPr>
              <a:r>
                <a:rPr lang="en-US" sz="2049">
                  <a:solidFill>
                    <a:srgbClr val="FEFEFE"/>
                  </a:solidFill>
                  <a:latin typeface="Belleza"/>
                </a:rPr>
                <a:t>STEG</a:t>
              </a:r>
            </a:p>
            <a:p>
              <a:pPr marL="442594" indent="-221297" lvl="1">
                <a:lnSpc>
                  <a:spcPts val="2869"/>
                </a:lnSpc>
                <a:buFont typeface="Arial"/>
                <a:buChar char="•"/>
              </a:pPr>
              <a:r>
                <a:rPr lang="en-US" sz="2049">
                  <a:solidFill>
                    <a:srgbClr val="FEFEFE"/>
                  </a:solidFill>
                  <a:latin typeface="Belleza"/>
                </a:rPr>
                <a:t>SONEDE</a:t>
              </a:r>
            </a:p>
            <a:p>
              <a:pPr marL="442594" indent="-221297" lvl="1">
                <a:lnSpc>
                  <a:spcPts val="2869"/>
                </a:lnSpc>
                <a:buFont typeface="Arial"/>
                <a:buChar char="•"/>
              </a:pPr>
              <a:r>
                <a:rPr lang="en-US" sz="2049">
                  <a:solidFill>
                    <a:srgbClr val="FEFEFE"/>
                  </a:solidFill>
                  <a:latin typeface="Belleza"/>
                </a:rPr>
                <a:t>RINA - LAB21</a:t>
              </a:r>
            </a:p>
            <a:p>
              <a:pPr>
                <a:lnSpc>
                  <a:spcPts val="2869"/>
                </a:lnSpc>
              </a:pPr>
            </a:p>
            <a:p>
              <a:pPr>
                <a:lnSpc>
                  <a:spcPts val="3289"/>
                </a:lnSpc>
              </a:pPr>
            </a:p>
          </p:txBody>
        </p:sp>
      </p:grpSp>
      <p:grpSp>
        <p:nvGrpSpPr>
          <p:cNvPr name="Group 5" id="5"/>
          <p:cNvGrpSpPr/>
          <p:nvPr/>
        </p:nvGrpSpPr>
        <p:grpSpPr>
          <a:xfrm rot="5400000">
            <a:off x="12077427" y="4031654"/>
            <a:ext cx="3197565" cy="8969169"/>
            <a:chOff x="0" y="0"/>
            <a:chExt cx="842157" cy="2362250"/>
          </a:xfrm>
        </p:grpSpPr>
        <p:sp>
          <p:nvSpPr>
            <p:cNvPr name="Freeform 6" id="6"/>
            <p:cNvSpPr/>
            <p:nvPr/>
          </p:nvSpPr>
          <p:spPr>
            <a:xfrm flipH="false" flipV="false" rot="0">
              <a:off x="0" y="0"/>
              <a:ext cx="842157" cy="2362250"/>
            </a:xfrm>
            <a:custGeom>
              <a:avLst/>
              <a:gdLst/>
              <a:ahLst/>
              <a:cxnLst/>
              <a:rect r="r" b="b" t="t" l="l"/>
              <a:pathLst>
                <a:path h="2362250" w="842157">
                  <a:moveTo>
                    <a:pt x="123481" y="0"/>
                  </a:moveTo>
                  <a:lnTo>
                    <a:pt x="718676" y="0"/>
                  </a:lnTo>
                  <a:cubicBezTo>
                    <a:pt x="786873" y="0"/>
                    <a:pt x="842157" y="55284"/>
                    <a:pt x="842157" y="123481"/>
                  </a:cubicBezTo>
                  <a:lnTo>
                    <a:pt x="842157" y="2238770"/>
                  </a:lnTo>
                  <a:cubicBezTo>
                    <a:pt x="842157" y="2306966"/>
                    <a:pt x="786873" y="2362250"/>
                    <a:pt x="718676" y="2362250"/>
                  </a:cubicBezTo>
                  <a:lnTo>
                    <a:pt x="123481" y="2362250"/>
                  </a:lnTo>
                  <a:cubicBezTo>
                    <a:pt x="55284" y="2362250"/>
                    <a:pt x="0" y="2306966"/>
                    <a:pt x="0" y="2238770"/>
                  </a:cubicBezTo>
                  <a:lnTo>
                    <a:pt x="0" y="123481"/>
                  </a:lnTo>
                  <a:cubicBezTo>
                    <a:pt x="0" y="55284"/>
                    <a:pt x="55284" y="0"/>
                    <a:pt x="12348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842157" cy="2400350"/>
            </a:xfrm>
            <a:prstGeom prst="rect">
              <a:avLst/>
            </a:prstGeom>
          </p:spPr>
          <p:txBody>
            <a:bodyPr anchor="ctr" rtlCol="false" tIns="50800" lIns="50800" bIns="50800" rIns="50800"/>
            <a:lstStyle/>
            <a:p>
              <a:pPr algn="ctr">
                <a:lnSpc>
                  <a:spcPts val="2869"/>
                </a:lnSpc>
              </a:pPr>
            </a:p>
          </p:txBody>
        </p:sp>
      </p:grpSp>
      <p:grpSp>
        <p:nvGrpSpPr>
          <p:cNvPr name="Group 8" id="8"/>
          <p:cNvGrpSpPr/>
          <p:nvPr/>
        </p:nvGrpSpPr>
        <p:grpSpPr>
          <a:xfrm rot="0">
            <a:off x="14733449" y="1473091"/>
            <a:ext cx="3379720" cy="5272916"/>
            <a:chOff x="0" y="0"/>
            <a:chExt cx="890132" cy="1388751"/>
          </a:xfrm>
        </p:grpSpPr>
        <p:sp>
          <p:nvSpPr>
            <p:cNvPr name="Freeform 9" id="9"/>
            <p:cNvSpPr/>
            <p:nvPr/>
          </p:nvSpPr>
          <p:spPr>
            <a:xfrm flipH="false" flipV="false" rot="0">
              <a:off x="0" y="0"/>
              <a:ext cx="890132" cy="1388751"/>
            </a:xfrm>
            <a:custGeom>
              <a:avLst/>
              <a:gdLst/>
              <a:ahLst/>
              <a:cxnLst/>
              <a:rect r="r" b="b" t="t" l="l"/>
              <a:pathLst>
                <a:path h="1388751" w="890132">
                  <a:moveTo>
                    <a:pt x="116826" y="0"/>
                  </a:moveTo>
                  <a:lnTo>
                    <a:pt x="773306" y="0"/>
                  </a:lnTo>
                  <a:cubicBezTo>
                    <a:pt x="804291" y="0"/>
                    <a:pt x="834006" y="12308"/>
                    <a:pt x="855915" y="34217"/>
                  </a:cubicBezTo>
                  <a:cubicBezTo>
                    <a:pt x="877824" y="56126"/>
                    <a:pt x="890132" y="85842"/>
                    <a:pt x="890132" y="116826"/>
                  </a:cubicBezTo>
                  <a:lnTo>
                    <a:pt x="890132" y="1271926"/>
                  </a:lnTo>
                  <a:cubicBezTo>
                    <a:pt x="890132" y="1336447"/>
                    <a:pt x="837827" y="1388751"/>
                    <a:pt x="773306" y="1388751"/>
                  </a:cubicBezTo>
                  <a:lnTo>
                    <a:pt x="116826" y="1388751"/>
                  </a:lnTo>
                  <a:cubicBezTo>
                    <a:pt x="52305" y="1388751"/>
                    <a:pt x="0" y="1336447"/>
                    <a:pt x="0" y="1271926"/>
                  </a:cubicBezTo>
                  <a:lnTo>
                    <a:pt x="0" y="116826"/>
                  </a:lnTo>
                  <a:cubicBezTo>
                    <a:pt x="0" y="52305"/>
                    <a:pt x="52305" y="0"/>
                    <a:pt x="11682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0" y="-38100"/>
              <a:ext cx="890132" cy="1426851"/>
            </a:xfrm>
            <a:prstGeom prst="rect">
              <a:avLst/>
            </a:prstGeom>
          </p:spPr>
          <p:txBody>
            <a:bodyPr anchor="ctr" rtlCol="false" tIns="50800" lIns="50800" bIns="50800" rIns="50800"/>
            <a:lstStyle/>
            <a:p>
              <a:pPr marL="442594" indent="-221297" lvl="1">
                <a:lnSpc>
                  <a:spcPts val="2869"/>
                </a:lnSpc>
                <a:buFont typeface="Arial"/>
                <a:buChar char="•"/>
              </a:pPr>
              <a:r>
                <a:rPr lang="en-US" sz="2049">
                  <a:solidFill>
                    <a:srgbClr val="FEFEFE"/>
                  </a:solidFill>
                  <a:latin typeface="Poppins Medium"/>
                </a:rPr>
                <a:t>African Community:</a:t>
              </a:r>
            </a:p>
            <a:p>
              <a:pPr>
                <a:lnSpc>
                  <a:spcPts val="2869"/>
                </a:lnSpc>
              </a:pPr>
            </a:p>
            <a:p>
              <a:pPr>
                <a:lnSpc>
                  <a:spcPts val="2869"/>
                </a:lnSpc>
              </a:pPr>
              <a:r>
                <a:rPr lang="en-US" sz="2049">
                  <a:solidFill>
                    <a:srgbClr val="FEFEFE"/>
                  </a:solidFill>
                  <a:latin typeface="Poppins Medium"/>
                </a:rPr>
                <a:t>       homeowner</a:t>
              </a:r>
            </a:p>
            <a:p>
              <a:pPr>
                <a:lnSpc>
                  <a:spcPts val="2869"/>
                </a:lnSpc>
              </a:pPr>
              <a:r>
                <a:rPr lang="en-US" sz="2049">
                  <a:solidFill>
                    <a:srgbClr val="FEFEFE"/>
                  </a:solidFill>
                  <a:latin typeface="Poppins Medium"/>
                </a:rPr>
                <a:t>       stadium owner</a:t>
              </a:r>
            </a:p>
            <a:p>
              <a:pPr>
                <a:lnSpc>
                  <a:spcPts val="2869"/>
                </a:lnSpc>
              </a:pPr>
              <a:r>
                <a:rPr lang="en-US" sz="2049">
                  <a:solidFill>
                    <a:srgbClr val="FEFEFE"/>
                  </a:solidFill>
                  <a:latin typeface="Poppins Medium"/>
                </a:rPr>
                <a:t>       government</a:t>
              </a:r>
            </a:p>
            <a:p>
              <a:pPr>
                <a:lnSpc>
                  <a:spcPts val="2869"/>
                </a:lnSpc>
              </a:pPr>
              <a:r>
                <a:rPr lang="en-US" sz="2049">
                  <a:solidFill>
                    <a:srgbClr val="FEFEFE"/>
                  </a:solidFill>
                  <a:latin typeface="Poppins Medium"/>
                </a:rPr>
                <a:t>        </a:t>
              </a:r>
            </a:p>
          </p:txBody>
        </p:sp>
      </p:grpSp>
      <p:grpSp>
        <p:nvGrpSpPr>
          <p:cNvPr name="Group 11" id="11"/>
          <p:cNvGrpSpPr/>
          <p:nvPr/>
        </p:nvGrpSpPr>
        <p:grpSpPr>
          <a:xfrm rot="5400000">
            <a:off x="2973570" y="4071159"/>
            <a:ext cx="3235594" cy="8928331"/>
            <a:chOff x="0" y="0"/>
            <a:chExt cx="852173" cy="2351495"/>
          </a:xfrm>
        </p:grpSpPr>
        <p:sp>
          <p:nvSpPr>
            <p:cNvPr name="Freeform 12" id="12"/>
            <p:cNvSpPr/>
            <p:nvPr/>
          </p:nvSpPr>
          <p:spPr>
            <a:xfrm flipH="false" flipV="false" rot="0">
              <a:off x="0" y="0"/>
              <a:ext cx="852173" cy="2351495"/>
            </a:xfrm>
            <a:custGeom>
              <a:avLst/>
              <a:gdLst/>
              <a:ahLst/>
              <a:cxnLst/>
              <a:rect r="r" b="b" t="t" l="l"/>
              <a:pathLst>
                <a:path h="2351495" w="852173">
                  <a:moveTo>
                    <a:pt x="122030" y="0"/>
                  </a:moveTo>
                  <a:lnTo>
                    <a:pt x="730143" y="0"/>
                  </a:lnTo>
                  <a:cubicBezTo>
                    <a:pt x="797538" y="0"/>
                    <a:pt x="852173" y="54634"/>
                    <a:pt x="852173" y="122030"/>
                  </a:cubicBezTo>
                  <a:lnTo>
                    <a:pt x="852173" y="2229465"/>
                  </a:lnTo>
                  <a:cubicBezTo>
                    <a:pt x="852173" y="2296860"/>
                    <a:pt x="797538" y="2351495"/>
                    <a:pt x="730143" y="2351495"/>
                  </a:cubicBezTo>
                  <a:lnTo>
                    <a:pt x="122030" y="2351495"/>
                  </a:lnTo>
                  <a:cubicBezTo>
                    <a:pt x="54634" y="2351495"/>
                    <a:pt x="0" y="2296860"/>
                    <a:pt x="0" y="2229465"/>
                  </a:cubicBezTo>
                  <a:lnTo>
                    <a:pt x="0" y="122030"/>
                  </a:lnTo>
                  <a:cubicBezTo>
                    <a:pt x="0" y="54634"/>
                    <a:pt x="54634" y="0"/>
                    <a:pt x="12203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3" id="13"/>
            <p:cNvSpPr txBox="true"/>
            <p:nvPr/>
          </p:nvSpPr>
          <p:spPr>
            <a:xfrm>
              <a:off x="0" y="-38100"/>
              <a:ext cx="852173" cy="2389595"/>
            </a:xfrm>
            <a:prstGeom prst="rect">
              <a:avLst/>
            </a:prstGeom>
          </p:spPr>
          <p:txBody>
            <a:bodyPr anchor="ctr" rtlCol="false" tIns="50800" lIns="50800" bIns="50800" rIns="50800"/>
            <a:lstStyle/>
            <a:p>
              <a:pPr algn="ctr">
                <a:lnSpc>
                  <a:spcPts val="2869"/>
                </a:lnSpc>
              </a:pPr>
            </a:p>
          </p:txBody>
        </p:sp>
      </p:grpSp>
      <p:grpSp>
        <p:nvGrpSpPr>
          <p:cNvPr name="Group 14" id="14"/>
          <p:cNvGrpSpPr/>
          <p:nvPr/>
        </p:nvGrpSpPr>
        <p:grpSpPr>
          <a:xfrm rot="0">
            <a:off x="3343533" y="5034044"/>
            <a:ext cx="3844424" cy="1711962"/>
            <a:chOff x="0" y="0"/>
            <a:chExt cx="1029791" cy="458577"/>
          </a:xfrm>
        </p:grpSpPr>
        <p:sp>
          <p:nvSpPr>
            <p:cNvPr name="Freeform 15" id="15"/>
            <p:cNvSpPr/>
            <p:nvPr/>
          </p:nvSpPr>
          <p:spPr>
            <a:xfrm flipH="false" flipV="false" rot="0">
              <a:off x="0" y="0"/>
              <a:ext cx="1029791" cy="458577"/>
            </a:xfrm>
            <a:custGeom>
              <a:avLst/>
              <a:gdLst/>
              <a:ahLst/>
              <a:cxnLst/>
              <a:rect r="r" b="b" t="t" l="l"/>
              <a:pathLst>
                <a:path h="458577" w="1029791">
                  <a:moveTo>
                    <a:pt x="102704" y="0"/>
                  </a:moveTo>
                  <a:lnTo>
                    <a:pt x="927087" y="0"/>
                  </a:lnTo>
                  <a:cubicBezTo>
                    <a:pt x="954326" y="0"/>
                    <a:pt x="980449" y="10821"/>
                    <a:pt x="999710" y="30081"/>
                  </a:cubicBezTo>
                  <a:cubicBezTo>
                    <a:pt x="1018971" y="49342"/>
                    <a:pt x="1029791" y="75465"/>
                    <a:pt x="1029791" y="102704"/>
                  </a:cubicBezTo>
                  <a:lnTo>
                    <a:pt x="1029791" y="355873"/>
                  </a:lnTo>
                  <a:cubicBezTo>
                    <a:pt x="1029791" y="383112"/>
                    <a:pt x="1018971" y="409235"/>
                    <a:pt x="999710" y="428496"/>
                  </a:cubicBezTo>
                  <a:cubicBezTo>
                    <a:pt x="980449" y="447756"/>
                    <a:pt x="954326" y="458577"/>
                    <a:pt x="927087" y="458577"/>
                  </a:cubicBezTo>
                  <a:lnTo>
                    <a:pt x="102704" y="458577"/>
                  </a:lnTo>
                  <a:cubicBezTo>
                    <a:pt x="75465" y="458577"/>
                    <a:pt x="49342" y="447756"/>
                    <a:pt x="30081" y="428496"/>
                  </a:cubicBezTo>
                  <a:cubicBezTo>
                    <a:pt x="10821" y="409235"/>
                    <a:pt x="0" y="383112"/>
                    <a:pt x="0" y="355873"/>
                  </a:cubicBezTo>
                  <a:lnTo>
                    <a:pt x="0" y="102704"/>
                  </a:lnTo>
                  <a:cubicBezTo>
                    <a:pt x="0" y="75465"/>
                    <a:pt x="10821" y="49342"/>
                    <a:pt x="30081" y="30081"/>
                  </a:cubicBezTo>
                  <a:cubicBezTo>
                    <a:pt x="49342" y="10821"/>
                    <a:pt x="75465" y="0"/>
                    <a:pt x="10270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6" id="16"/>
            <p:cNvSpPr txBox="true"/>
            <p:nvPr/>
          </p:nvSpPr>
          <p:spPr>
            <a:xfrm>
              <a:off x="0" y="-47625"/>
              <a:ext cx="1029791" cy="506202"/>
            </a:xfrm>
            <a:prstGeom prst="rect">
              <a:avLst/>
            </a:prstGeom>
          </p:spPr>
          <p:txBody>
            <a:bodyPr anchor="ctr" rtlCol="false" tIns="50800" lIns="50800" bIns="50800" rIns="50800"/>
            <a:lstStyle/>
            <a:p>
              <a:pPr>
                <a:lnSpc>
                  <a:spcPts val="2729"/>
                </a:lnSpc>
              </a:pPr>
            </a:p>
            <a:p>
              <a:pPr marL="421005" indent="-210502" lvl="1">
                <a:lnSpc>
                  <a:spcPts val="2729"/>
                </a:lnSpc>
                <a:buFont typeface="Arial"/>
                <a:buChar char="•"/>
              </a:pPr>
              <a:r>
                <a:rPr lang="en-US" sz="1950">
                  <a:solidFill>
                    <a:srgbClr val="FEFEFE"/>
                  </a:solidFill>
                  <a:latin typeface="Belleza"/>
                </a:rPr>
                <a:t> intelligent water systems</a:t>
              </a:r>
            </a:p>
            <a:p>
              <a:pPr marL="421005" indent="-210502" lvl="1">
                <a:lnSpc>
                  <a:spcPts val="2729"/>
                </a:lnSpc>
                <a:buFont typeface="Arial"/>
                <a:buChar char="•"/>
              </a:pPr>
              <a:r>
                <a:rPr lang="en-US" sz="1950">
                  <a:solidFill>
                    <a:srgbClr val="FEFEFE"/>
                  </a:solidFill>
                  <a:latin typeface="Belleza Bold"/>
                </a:rPr>
                <a:t>Piezoelectric flooring</a:t>
              </a:r>
            </a:p>
            <a:p>
              <a:pPr marL="421005" indent="-210502" lvl="1">
                <a:lnSpc>
                  <a:spcPts val="2729"/>
                </a:lnSpc>
                <a:buFont typeface="Arial"/>
                <a:buChar char="•"/>
              </a:pPr>
              <a:r>
                <a:rPr lang="en-US" sz="1950">
                  <a:solidFill>
                    <a:srgbClr val="FEFEFE"/>
                  </a:solidFill>
                  <a:latin typeface="Belleza Bold"/>
                </a:rPr>
                <a:t>Mobile Application </a:t>
              </a:r>
            </a:p>
          </p:txBody>
        </p:sp>
      </p:grpSp>
      <p:grpSp>
        <p:nvGrpSpPr>
          <p:cNvPr name="Group 17" id="17"/>
          <p:cNvGrpSpPr/>
          <p:nvPr/>
        </p:nvGrpSpPr>
        <p:grpSpPr>
          <a:xfrm rot="0">
            <a:off x="7299254" y="1489235"/>
            <a:ext cx="3655541" cy="5256772"/>
            <a:chOff x="0" y="0"/>
            <a:chExt cx="962776" cy="1384500"/>
          </a:xfrm>
        </p:grpSpPr>
        <p:sp>
          <p:nvSpPr>
            <p:cNvPr name="Freeform 18" id="18"/>
            <p:cNvSpPr/>
            <p:nvPr/>
          </p:nvSpPr>
          <p:spPr>
            <a:xfrm flipH="false" flipV="false" rot="0">
              <a:off x="0" y="0"/>
              <a:ext cx="962776" cy="1384500"/>
            </a:xfrm>
            <a:custGeom>
              <a:avLst/>
              <a:gdLst/>
              <a:ahLst/>
              <a:cxnLst/>
              <a:rect r="r" b="b" t="t" l="l"/>
              <a:pathLst>
                <a:path h="1384500" w="962776">
                  <a:moveTo>
                    <a:pt x="108011" y="0"/>
                  </a:moveTo>
                  <a:lnTo>
                    <a:pt x="854766" y="0"/>
                  </a:lnTo>
                  <a:cubicBezTo>
                    <a:pt x="883412" y="0"/>
                    <a:pt x="910885" y="11380"/>
                    <a:pt x="931141" y="31636"/>
                  </a:cubicBezTo>
                  <a:cubicBezTo>
                    <a:pt x="951397" y="51892"/>
                    <a:pt x="962776" y="79365"/>
                    <a:pt x="962776" y="108011"/>
                  </a:cubicBezTo>
                  <a:lnTo>
                    <a:pt x="962776" y="1276489"/>
                  </a:lnTo>
                  <a:cubicBezTo>
                    <a:pt x="962776" y="1336142"/>
                    <a:pt x="914418" y="1384500"/>
                    <a:pt x="854766" y="1384500"/>
                  </a:cubicBezTo>
                  <a:lnTo>
                    <a:pt x="108011" y="1384500"/>
                  </a:lnTo>
                  <a:cubicBezTo>
                    <a:pt x="79365" y="1384500"/>
                    <a:pt x="51892" y="1373120"/>
                    <a:pt x="31636" y="1352864"/>
                  </a:cubicBezTo>
                  <a:cubicBezTo>
                    <a:pt x="11380" y="1332608"/>
                    <a:pt x="0" y="1305135"/>
                    <a:pt x="0" y="1276489"/>
                  </a:cubicBezTo>
                  <a:lnTo>
                    <a:pt x="0" y="108011"/>
                  </a:lnTo>
                  <a:cubicBezTo>
                    <a:pt x="0" y="48358"/>
                    <a:pt x="48358" y="0"/>
                    <a:pt x="10801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9" id="19"/>
            <p:cNvSpPr txBox="true"/>
            <p:nvPr/>
          </p:nvSpPr>
          <p:spPr>
            <a:xfrm>
              <a:off x="0" y="-38100"/>
              <a:ext cx="962776" cy="1422600"/>
            </a:xfrm>
            <a:prstGeom prst="rect">
              <a:avLst/>
            </a:prstGeom>
          </p:spPr>
          <p:txBody>
            <a:bodyPr anchor="ctr" rtlCol="false" tIns="50800" lIns="50800" bIns="50800" rIns="50800"/>
            <a:lstStyle/>
            <a:p>
              <a:pPr marL="442594" indent="-221297" lvl="1">
                <a:lnSpc>
                  <a:spcPts val="2869"/>
                </a:lnSpc>
                <a:buFont typeface="Arial"/>
                <a:buChar char="•"/>
              </a:pPr>
              <a:r>
                <a:rPr lang="en-US" sz="2049">
                  <a:solidFill>
                    <a:srgbClr val="FEFEFE"/>
                  </a:solidFill>
                  <a:latin typeface="Belleza"/>
                </a:rPr>
                <a:t>A comprehensive and integrated solution designed for the efficient management of water and electricity, with a particular emphasis on sustainability and intelligent resource management.</a:t>
              </a:r>
            </a:p>
            <a:p>
              <a:pPr>
                <a:lnSpc>
                  <a:spcPts val="2869"/>
                </a:lnSpc>
              </a:pPr>
            </a:p>
          </p:txBody>
        </p:sp>
      </p:grpSp>
      <p:grpSp>
        <p:nvGrpSpPr>
          <p:cNvPr name="Group 20" id="20"/>
          <p:cNvGrpSpPr/>
          <p:nvPr/>
        </p:nvGrpSpPr>
        <p:grpSpPr>
          <a:xfrm rot="0">
            <a:off x="3272879" y="1489235"/>
            <a:ext cx="3940649" cy="3478135"/>
            <a:chOff x="0" y="0"/>
            <a:chExt cx="1055567" cy="931675"/>
          </a:xfrm>
        </p:grpSpPr>
        <p:sp>
          <p:nvSpPr>
            <p:cNvPr name="Freeform 21" id="21"/>
            <p:cNvSpPr/>
            <p:nvPr/>
          </p:nvSpPr>
          <p:spPr>
            <a:xfrm flipH="false" flipV="false" rot="0">
              <a:off x="0" y="0"/>
              <a:ext cx="1055567" cy="931675"/>
            </a:xfrm>
            <a:custGeom>
              <a:avLst/>
              <a:gdLst/>
              <a:ahLst/>
              <a:cxnLst/>
              <a:rect r="r" b="b" t="t" l="l"/>
              <a:pathLst>
                <a:path h="931675" w="1055567">
                  <a:moveTo>
                    <a:pt x="100196" y="0"/>
                  </a:moveTo>
                  <a:lnTo>
                    <a:pt x="955371" y="0"/>
                  </a:lnTo>
                  <a:cubicBezTo>
                    <a:pt x="1010708" y="0"/>
                    <a:pt x="1055567" y="44859"/>
                    <a:pt x="1055567" y="100196"/>
                  </a:cubicBezTo>
                  <a:lnTo>
                    <a:pt x="1055567" y="831479"/>
                  </a:lnTo>
                  <a:cubicBezTo>
                    <a:pt x="1055567" y="858052"/>
                    <a:pt x="1045011" y="883538"/>
                    <a:pt x="1026220" y="902328"/>
                  </a:cubicBezTo>
                  <a:cubicBezTo>
                    <a:pt x="1007430" y="921119"/>
                    <a:pt x="981945" y="931675"/>
                    <a:pt x="955371" y="931675"/>
                  </a:cubicBezTo>
                  <a:lnTo>
                    <a:pt x="100196" y="931675"/>
                  </a:lnTo>
                  <a:cubicBezTo>
                    <a:pt x="73622" y="931675"/>
                    <a:pt x="48137" y="921119"/>
                    <a:pt x="29347" y="902328"/>
                  </a:cubicBezTo>
                  <a:cubicBezTo>
                    <a:pt x="10556" y="883538"/>
                    <a:pt x="0" y="858052"/>
                    <a:pt x="0" y="831479"/>
                  </a:cubicBezTo>
                  <a:lnTo>
                    <a:pt x="0" y="100196"/>
                  </a:lnTo>
                  <a:cubicBezTo>
                    <a:pt x="0" y="73622"/>
                    <a:pt x="10556" y="48137"/>
                    <a:pt x="29347" y="29347"/>
                  </a:cubicBezTo>
                  <a:cubicBezTo>
                    <a:pt x="48137" y="10556"/>
                    <a:pt x="73622" y="0"/>
                    <a:pt x="10019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2" id="22"/>
            <p:cNvSpPr txBox="true"/>
            <p:nvPr/>
          </p:nvSpPr>
          <p:spPr>
            <a:xfrm>
              <a:off x="0" y="-47625"/>
              <a:ext cx="1055567" cy="979300"/>
            </a:xfrm>
            <a:prstGeom prst="rect">
              <a:avLst/>
            </a:prstGeom>
          </p:spPr>
          <p:txBody>
            <a:bodyPr anchor="ctr" rtlCol="false" tIns="50800" lIns="50800" bIns="50800" rIns="50800"/>
            <a:lstStyle/>
            <a:p>
              <a:pPr>
                <a:lnSpc>
                  <a:spcPts val="2729"/>
                </a:lnSpc>
              </a:pPr>
            </a:p>
            <a:p>
              <a:pPr>
                <a:lnSpc>
                  <a:spcPts val="2729"/>
                </a:lnSpc>
              </a:pPr>
            </a:p>
            <a:p>
              <a:pPr marL="421005" indent="-210502" lvl="1">
                <a:lnSpc>
                  <a:spcPts val="2729"/>
                </a:lnSpc>
                <a:buFont typeface="Arial"/>
                <a:buChar char="•"/>
              </a:pPr>
              <a:r>
                <a:rPr lang="en-US" sz="1950">
                  <a:solidFill>
                    <a:srgbClr val="FEFEFE"/>
                  </a:solidFill>
                  <a:latin typeface="Belleza"/>
                </a:rPr>
                <a:t>Our Mobile Application Development</a:t>
              </a:r>
            </a:p>
            <a:p>
              <a:pPr marL="421005" indent="-210502" lvl="1">
                <a:lnSpc>
                  <a:spcPts val="2729"/>
                </a:lnSpc>
                <a:buFont typeface="Arial"/>
                <a:buChar char="•"/>
              </a:pPr>
              <a:r>
                <a:rPr lang="en-US" sz="1950">
                  <a:solidFill>
                    <a:srgbClr val="FEFEFE"/>
                  </a:solidFill>
                  <a:latin typeface="Belleza"/>
                </a:rPr>
                <a:t>Implement piezoelectric devices and other electricity technologies.</a:t>
              </a:r>
            </a:p>
            <a:p>
              <a:pPr marL="421005" indent="-210502" lvl="1">
                <a:lnSpc>
                  <a:spcPts val="2729"/>
                </a:lnSpc>
                <a:buFont typeface="Arial"/>
                <a:buChar char="•"/>
              </a:pPr>
              <a:r>
                <a:rPr lang="en-US" sz="1950">
                  <a:solidFill>
                    <a:srgbClr val="FEFEFE"/>
                  </a:solidFill>
                  <a:latin typeface="Belleza"/>
                </a:rPr>
                <a:t>implement intelligent water systems</a:t>
              </a:r>
            </a:p>
            <a:p>
              <a:pPr algn="just">
                <a:lnSpc>
                  <a:spcPts val="2729"/>
                </a:lnSpc>
              </a:pPr>
            </a:p>
          </p:txBody>
        </p:sp>
      </p:grpSp>
      <p:grpSp>
        <p:nvGrpSpPr>
          <p:cNvPr name="Group 23" id="23"/>
          <p:cNvGrpSpPr/>
          <p:nvPr/>
        </p:nvGrpSpPr>
        <p:grpSpPr>
          <a:xfrm rot="0">
            <a:off x="11040520" y="1473091"/>
            <a:ext cx="3536485" cy="2465008"/>
            <a:chOff x="0" y="0"/>
            <a:chExt cx="931420" cy="649220"/>
          </a:xfrm>
        </p:grpSpPr>
        <p:sp>
          <p:nvSpPr>
            <p:cNvPr name="Freeform 24" id="24"/>
            <p:cNvSpPr/>
            <p:nvPr/>
          </p:nvSpPr>
          <p:spPr>
            <a:xfrm flipH="false" flipV="false" rot="0">
              <a:off x="0" y="0"/>
              <a:ext cx="931420" cy="649220"/>
            </a:xfrm>
            <a:custGeom>
              <a:avLst/>
              <a:gdLst/>
              <a:ahLst/>
              <a:cxnLst/>
              <a:rect r="r" b="b" t="t" l="l"/>
              <a:pathLst>
                <a:path h="649220" w="931420">
                  <a:moveTo>
                    <a:pt x="111647" y="0"/>
                  </a:moveTo>
                  <a:lnTo>
                    <a:pt x="819773" y="0"/>
                  </a:lnTo>
                  <a:cubicBezTo>
                    <a:pt x="849384" y="0"/>
                    <a:pt x="877781" y="11763"/>
                    <a:pt x="898719" y="32701"/>
                  </a:cubicBezTo>
                  <a:cubicBezTo>
                    <a:pt x="919657" y="53639"/>
                    <a:pt x="931420" y="82036"/>
                    <a:pt x="931420" y="111647"/>
                  </a:cubicBezTo>
                  <a:lnTo>
                    <a:pt x="931420" y="537573"/>
                  </a:lnTo>
                  <a:cubicBezTo>
                    <a:pt x="931420" y="567184"/>
                    <a:pt x="919657" y="595582"/>
                    <a:pt x="898719" y="616520"/>
                  </a:cubicBezTo>
                  <a:cubicBezTo>
                    <a:pt x="877781" y="637457"/>
                    <a:pt x="849384" y="649220"/>
                    <a:pt x="819773" y="649220"/>
                  </a:cubicBezTo>
                  <a:lnTo>
                    <a:pt x="111647" y="649220"/>
                  </a:lnTo>
                  <a:cubicBezTo>
                    <a:pt x="82036" y="649220"/>
                    <a:pt x="53639" y="637457"/>
                    <a:pt x="32701" y="616520"/>
                  </a:cubicBezTo>
                  <a:cubicBezTo>
                    <a:pt x="11763" y="595582"/>
                    <a:pt x="0" y="567184"/>
                    <a:pt x="0" y="537573"/>
                  </a:cubicBezTo>
                  <a:lnTo>
                    <a:pt x="0" y="111647"/>
                  </a:lnTo>
                  <a:cubicBezTo>
                    <a:pt x="0" y="82036"/>
                    <a:pt x="11763" y="53639"/>
                    <a:pt x="32701" y="32701"/>
                  </a:cubicBezTo>
                  <a:cubicBezTo>
                    <a:pt x="53639" y="11763"/>
                    <a:pt x="82036" y="0"/>
                    <a:pt x="111647"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5" id="25"/>
            <p:cNvSpPr txBox="true"/>
            <p:nvPr/>
          </p:nvSpPr>
          <p:spPr>
            <a:xfrm>
              <a:off x="0" y="-38100"/>
              <a:ext cx="931420" cy="687320"/>
            </a:xfrm>
            <a:prstGeom prst="rect">
              <a:avLst/>
            </a:prstGeom>
          </p:spPr>
          <p:txBody>
            <a:bodyPr anchor="ctr" rtlCol="false" tIns="50800" lIns="50800" bIns="50800" rIns="50800"/>
            <a:lstStyle/>
            <a:p>
              <a:pPr>
                <a:lnSpc>
                  <a:spcPts val="2869"/>
                </a:lnSpc>
              </a:pPr>
            </a:p>
            <a:p>
              <a:pPr marL="442594" indent="-221297" lvl="1">
                <a:lnSpc>
                  <a:spcPts val="2869"/>
                </a:lnSpc>
                <a:buFont typeface="Arial"/>
                <a:buChar char="•"/>
              </a:pPr>
              <a:r>
                <a:rPr lang="en-US" sz="2049">
                  <a:solidFill>
                    <a:srgbClr val="FEFEFE"/>
                  </a:solidFill>
                  <a:latin typeface="Belleza"/>
                </a:rPr>
                <a:t>Indirect communication</a:t>
              </a:r>
            </a:p>
            <a:p>
              <a:pPr marL="442594" indent="-221297" lvl="1">
                <a:lnSpc>
                  <a:spcPts val="2869"/>
                </a:lnSpc>
                <a:buFont typeface="Arial"/>
                <a:buChar char="•"/>
              </a:pPr>
              <a:r>
                <a:rPr lang="en-US" sz="2049">
                  <a:solidFill>
                    <a:srgbClr val="FEFEFE"/>
                  </a:solidFill>
                  <a:latin typeface="Belleza"/>
                </a:rPr>
                <a:t>Automated service</a:t>
              </a:r>
            </a:p>
            <a:p>
              <a:pPr marL="442594" indent="-221297" lvl="1">
                <a:lnSpc>
                  <a:spcPts val="2869"/>
                </a:lnSpc>
                <a:buFont typeface="Arial"/>
                <a:buChar char="•"/>
              </a:pPr>
              <a:r>
                <a:rPr lang="en-US" sz="2049">
                  <a:solidFill>
                    <a:srgbClr val="FEFEFE"/>
                  </a:solidFill>
                  <a:latin typeface="Belleza"/>
                </a:rPr>
                <a:t>event</a:t>
              </a:r>
            </a:p>
            <a:p>
              <a:pPr marL="442594" indent="-221297" lvl="1">
                <a:lnSpc>
                  <a:spcPts val="2869"/>
                </a:lnSpc>
                <a:buFont typeface="Arial"/>
                <a:buChar char="•"/>
              </a:pPr>
              <a:r>
                <a:rPr lang="en-US" sz="2049">
                  <a:solidFill>
                    <a:srgbClr val="FEFEFE"/>
                  </a:solidFill>
                  <a:latin typeface="Belleza"/>
                </a:rPr>
                <a:t>word of mouth</a:t>
              </a:r>
            </a:p>
          </p:txBody>
        </p:sp>
      </p:grpSp>
      <p:grpSp>
        <p:nvGrpSpPr>
          <p:cNvPr name="Group 26" id="26"/>
          <p:cNvGrpSpPr/>
          <p:nvPr/>
        </p:nvGrpSpPr>
        <p:grpSpPr>
          <a:xfrm rot="0">
            <a:off x="11097670" y="4109549"/>
            <a:ext cx="3536485" cy="2636458"/>
            <a:chOff x="0" y="0"/>
            <a:chExt cx="931420" cy="694376"/>
          </a:xfrm>
        </p:grpSpPr>
        <p:sp>
          <p:nvSpPr>
            <p:cNvPr name="Freeform 27" id="27"/>
            <p:cNvSpPr/>
            <p:nvPr/>
          </p:nvSpPr>
          <p:spPr>
            <a:xfrm flipH="false" flipV="false" rot="0">
              <a:off x="0" y="0"/>
              <a:ext cx="931420" cy="694376"/>
            </a:xfrm>
            <a:custGeom>
              <a:avLst/>
              <a:gdLst/>
              <a:ahLst/>
              <a:cxnLst/>
              <a:rect r="r" b="b" t="t" l="l"/>
              <a:pathLst>
                <a:path h="694376" w="931420">
                  <a:moveTo>
                    <a:pt x="111647" y="0"/>
                  </a:moveTo>
                  <a:lnTo>
                    <a:pt x="819773" y="0"/>
                  </a:lnTo>
                  <a:cubicBezTo>
                    <a:pt x="849384" y="0"/>
                    <a:pt x="877781" y="11763"/>
                    <a:pt x="898719" y="32701"/>
                  </a:cubicBezTo>
                  <a:cubicBezTo>
                    <a:pt x="919657" y="53639"/>
                    <a:pt x="931420" y="82036"/>
                    <a:pt x="931420" y="111647"/>
                  </a:cubicBezTo>
                  <a:lnTo>
                    <a:pt x="931420" y="582729"/>
                  </a:lnTo>
                  <a:cubicBezTo>
                    <a:pt x="931420" y="612339"/>
                    <a:pt x="919657" y="640737"/>
                    <a:pt x="898719" y="661675"/>
                  </a:cubicBezTo>
                  <a:cubicBezTo>
                    <a:pt x="877781" y="682613"/>
                    <a:pt x="849384" y="694376"/>
                    <a:pt x="819773" y="694376"/>
                  </a:cubicBezTo>
                  <a:lnTo>
                    <a:pt x="111647" y="694376"/>
                  </a:lnTo>
                  <a:cubicBezTo>
                    <a:pt x="82036" y="694376"/>
                    <a:pt x="53639" y="682613"/>
                    <a:pt x="32701" y="661675"/>
                  </a:cubicBezTo>
                  <a:cubicBezTo>
                    <a:pt x="11763" y="640737"/>
                    <a:pt x="0" y="612339"/>
                    <a:pt x="0" y="582729"/>
                  </a:cubicBezTo>
                  <a:lnTo>
                    <a:pt x="0" y="111647"/>
                  </a:lnTo>
                  <a:cubicBezTo>
                    <a:pt x="0" y="82036"/>
                    <a:pt x="11763" y="53639"/>
                    <a:pt x="32701" y="32701"/>
                  </a:cubicBezTo>
                  <a:cubicBezTo>
                    <a:pt x="53639" y="11763"/>
                    <a:pt x="82036" y="0"/>
                    <a:pt x="111647"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8" id="28"/>
            <p:cNvSpPr txBox="true"/>
            <p:nvPr/>
          </p:nvSpPr>
          <p:spPr>
            <a:xfrm>
              <a:off x="0" y="-38100"/>
              <a:ext cx="931420" cy="732476"/>
            </a:xfrm>
            <a:prstGeom prst="rect">
              <a:avLst/>
            </a:prstGeom>
          </p:spPr>
          <p:txBody>
            <a:bodyPr anchor="ctr" rtlCol="false" tIns="50800" lIns="50800" bIns="50800" rIns="50800"/>
            <a:lstStyle/>
            <a:p>
              <a:pPr>
                <a:lnSpc>
                  <a:spcPts val="2869"/>
                </a:lnSpc>
              </a:pPr>
            </a:p>
            <a:p>
              <a:pPr marL="442594" indent="-221297" lvl="1">
                <a:lnSpc>
                  <a:spcPts val="2869"/>
                </a:lnSpc>
                <a:buFont typeface="Arial"/>
                <a:buChar char="•"/>
              </a:pPr>
              <a:r>
                <a:rPr lang="en-US" sz="2049">
                  <a:solidFill>
                    <a:srgbClr val="FFFFFF"/>
                  </a:solidFill>
                  <a:latin typeface="Belleza"/>
                </a:rPr>
                <a:t>Mobile Application</a:t>
              </a:r>
            </a:p>
            <a:p>
              <a:pPr marL="442594" indent="-221297" lvl="1">
                <a:lnSpc>
                  <a:spcPts val="2869"/>
                </a:lnSpc>
                <a:buFont typeface="Arial"/>
                <a:buChar char="•"/>
              </a:pPr>
              <a:r>
                <a:rPr lang="en-US" sz="2049">
                  <a:solidFill>
                    <a:srgbClr val="FFFFFF"/>
                  </a:solidFill>
                  <a:latin typeface="Belleza"/>
                </a:rPr>
                <a:t>delivery and installation in situ</a:t>
              </a:r>
            </a:p>
            <a:p>
              <a:pPr marL="442594" indent="-221297" lvl="1">
                <a:lnSpc>
                  <a:spcPts val="2869"/>
                </a:lnSpc>
                <a:buFont typeface="Arial"/>
                <a:buChar char="•"/>
              </a:pPr>
              <a:r>
                <a:rPr lang="en-US" sz="2049">
                  <a:solidFill>
                    <a:srgbClr val="FFFFFF"/>
                  </a:solidFill>
                  <a:latin typeface="Belleza"/>
                </a:rPr>
                <a:t> social media</a:t>
              </a:r>
            </a:p>
          </p:txBody>
        </p:sp>
      </p:grpSp>
      <p:sp>
        <p:nvSpPr>
          <p:cNvPr name="TextBox 29" id="29"/>
          <p:cNvSpPr txBox="true"/>
          <p:nvPr/>
        </p:nvSpPr>
        <p:spPr>
          <a:xfrm rot="0">
            <a:off x="1300409" y="-160128"/>
            <a:ext cx="15437168" cy="1566544"/>
          </a:xfrm>
          <a:prstGeom prst="rect">
            <a:avLst/>
          </a:prstGeom>
        </p:spPr>
        <p:txBody>
          <a:bodyPr anchor="t" rtlCol="false" tIns="0" lIns="0" bIns="0" rIns="0">
            <a:spAutoFit/>
          </a:bodyPr>
          <a:lstStyle/>
          <a:p>
            <a:pPr algn="ctr">
              <a:lnSpc>
                <a:spcPts val="12880"/>
              </a:lnSpc>
            </a:pPr>
            <a:r>
              <a:rPr lang="en-US" sz="9200">
                <a:solidFill>
                  <a:srgbClr val="8D2DF2"/>
                </a:solidFill>
                <a:latin typeface="Open Sans 2"/>
              </a:rPr>
              <a:t>Our Bussiness Model Canva </a:t>
            </a:r>
          </a:p>
        </p:txBody>
      </p:sp>
      <p:sp>
        <p:nvSpPr>
          <p:cNvPr name="TextBox 30" id="30"/>
          <p:cNvSpPr txBox="true"/>
          <p:nvPr/>
        </p:nvSpPr>
        <p:spPr>
          <a:xfrm rot="0">
            <a:off x="3005638" y="6962247"/>
            <a:ext cx="2665363" cy="522296"/>
          </a:xfrm>
          <a:prstGeom prst="rect">
            <a:avLst/>
          </a:prstGeom>
        </p:spPr>
        <p:txBody>
          <a:bodyPr anchor="t" rtlCol="false" tIns="0" lIns="0" bIns="0" rIns="0">
            <a:spAutoFit/>
          </a:bodyPr>
          <a:lstStyle/>
          <a:p>
            <a:pPr>
              <a:lnSpc>
                <a:spcPts val="4287"/>
              </a:lnSpc>
            </a:pPr>
            <a:r>
              <a:rPr lang="en-US" sz="3062">
                <a:solidFill>
                  <a:srgbClr val="FEF8F3"/>
                </a:solidFill>
                <a:latin typeface="Open Sans 1"/>
              </a:rPr>
              <a:t>Cost structure:</a:t>
            </a:r>
          </a:p>
        </p:txBody>
      </p:sp>
      <p:sp>
        <p:nvSpPr>
          <p:cNvPr name="TextBox 31" id="31"/>
          <p:cNvSpPr txBox="true"/>
          <p:nvPr/>
        </p:nvSpPr>
        <p:spPr>
          <a:xfrm rot="0">
            <a:off x="11512364" y="7118620"/>
            <a:ext cx="3457928" cy="515676"/>
          </a:xfrm>
          <a:prstGeom prst="rect">
            <a:avLst/>
          </a:prstGeom>
        </p:spPr>
        <p:txBody>
          <a:bodyPr anchor="t" rtlCol="false" tIns="0" lIns="0" bIns="0" rIns="0">
            <a:spAutoFit/>
          </a:bodyPr>
          <a:lstStyle/>
          <a:p>
            <a:pPr algn="ctr">
              <a:lnSpc>
                <a:spcPts val="4322"/>
              </a:lnSpc>
            </a:pPr>
            <a:r>
              <a:rPr lang="en-US" sz="3087">
                <a:solidFill>
                  <a:srgbClr val="FEF8F3"/>
                </a:solidFill>
                <a:latin typeface="Open Sans 1"/>
              </a:rPr>
              <a:t>Revenue structure:</a:t>
            </a:r>
          </a:p>
        </p:txBody>
      </p:sp>
      <p:sp>
        <p:nvSpPr>
          <p:cNvPr name="TextBox 32" id="32"/>
          <p:cNvSpPr txBox="true"/>
          <p:nvPr/>
        </p:nvSpPr>
        <p:spPr>
          <a:xfrm rot="0">
            <a:off x="4087851" y="5051166"/>
            <a:ext cx="2492874" cy="469711"/>
          </a:xfrm>
          <a:prstGeom prst="rect">
            <a:avLst/>
          </a:prstGeom>
        </p:spPr>
        <p:txBody>
          <a:bodyPr anchor="t" rtlCol="false" tIns="0" lIns="0" bIns="0" rIns="0">
            <a:spAutoFit/>
          </a:bodyPr>
          <a:lstStyle/>
          <a:p>
            <a:pPr algn="ctr">
              <a:lnSpc>
                <a:spcPts val="3898"/>
              </a:lnSpc>
            </a:pPr>
            <a:r>
              <a:rPr lang="en-US" sz="2784">
                <a:solidFill>
                  <a:srgbClr val="FEF8F3"/>
                </a:solidFill>
                <a:latin typeface="Open Sans 1"/>
              </a:rPr>
              <a:t>Key resources :</a:t>
            </a:r>
          </a:p>
        </p:txBody>
      </p:sp>
      <p:sp>
        <p:nvSpPr>
          <p:cNvPr name="TextBox 33" id="33"/>
          <p:cNvSpPr txBox="true"/>
          <p:nvPr/>
        </p:nvSpPr>
        <p:spPr>
          <a:xfrm rot="0">
            <a:off x="4087851" y="1566734"/>
            <a:ext cx="2305199" cy="481523"/>
          </a:xfrm>
          <a:prstGeom prst="rect">
            <a:avLst/>
          </a:prstGeom>
        </p:spPr>
        <p:txBody>
          <a:bodyPr anchor="t" rtlCol="false" tIns="0" lIns="0" bIns="0" rIns="0">
            <a:spAutoFit/>
          </a:bodyPr>
          <a:lstStyle/>
          <a:p>
            <a:pPr algn="ctr">
              <a:lnSpc>
                <a:spcPts val="3909"/>
              </a:lnSpc>
            </a:pPr>
            <a:r>
              <a:rPr lang="en-US" sz="2792">
                <a:solidFill>
                  <a:srgbClr val="FEF8F3"/>
                </a:solidFill>
                <a:latin typeface="Open Sans 1"/>
              </a:rPr>
              <a:t>Key activities :</a:t>
            </a:r>
          </a:p>
        </p:txBody>
      </p:sp>
      <p:sp>
        <p:nvSpPr>
          <p:cNvPr name="TextBox 34" id="34"/>
          <p:cNvSpPr txBox="true"/>
          <p:nvPr/>
        </p:nvSpPr>
        <p:spPr>
          <a:xfrm rot="0">
            <a:off x="911894" y="1624144"/>
            <a:ext cx="1579693" cy="466184"/>
          </a:xfrm>
          <a:prstGeom prst="rect">
            <a:avLst/>
          </a:prstGeom>
        </p:spPr>
        <p:txBody>
          <a:bodyPr anchor="t" rtlCol="false" tIns="0" lIns="0" bIns="0" rIns="0">
            <a:spAutoFit/>
          </a:bodyPr>
          <a:lstStyle/>
          <a:p>
            <a:pPr algn="ctr">
              <a:lnSpc>
                <a:spcPts val="3865"/>
              </a:lnSpc>
            </a:pPr>
            <a:r>
              <a:rPr lang="en-US" sz="2761">
                <a:solidFill>
                  <a:srgbClr val="FEF8F3"/>
                </a:solidFill>
                <a:latin typeface="Open Sans 1"/>
              </a:rPr>
              <a:t>Partners :</a:t>
            </a:r>
          </a:p>
        </p:txBody>
      </p:sp>
      <p:sp>
        <p:nvSpPr>
          <p:cNvPr name="TextBox 35" id="35"/>
          <p:cNvSpPr txBox="true"/>
          <p:nvPr/>
        </p:nvSpPr>
        <p:spPr>
          <a:xfrm rot="0">
            <a:off x="14865284" y="1783411"/>
            <a:ext cx="3182065" cy="435420"/>
          </a:xfrm>
          <a:prstGeom prst="rect">
            <a:avLst/>
          </a:prstGeom>
        </p:spPr>
        <p:txBody>
          <a:bodyPr anchor="t" rtlCol="false" tIns="0" lIns="0" bIns="0" rIns="0">
            <a:spAutoFit/>
          </a:bodyPr>
          <a:lstStyle/>
          <a:p>
            <a:pPr algn="ctr">
              <a:lnSpc>
                <a:spcPts val="3581"/>
              </a:lnSpc>
            </a:pPr>
            <a:r>
              <a:rPr lang="en-US" sz="2558">
                <a:solidFill>
                  <a:srgbClr val="FEF8F3"/>
                </a:solidFill>
                <a:latin typeface="Open Sans 1"/>
              </a:rPr>
              <a:t>Customer segment :</a:t>
            </a:r>
          </a:p>
        </p:txBody>
      </p:sp>
      <p:sp>
        <p:nvSpPr>
          <p:cNvPr name="TextBox 36" id="36"/>
          <p:cNvSpPr txBox="true"/>
          <p:nvPr/>
        </p:nvSpPr>
        <p:spPr>
          <a:xfrm rot="0">
            <a:off x="11163932" y="1576259"/>
            <a:ext cx="3360195" cy="423828"/>
          </a:xfrm>
          <a:prstGeom prst="rect">
            <a:avLst/>
          </a:prstGeom>
        </p:spPr>
        <p:txBody>
          <a:bodyPr anchor="t" rtlCol="false" tIns="0" lIns="0" bIns="0" rIns="0">
            <a:spAutoFit/>
          </a:bodyPr>
          <a:lstStyle/>
          <a:p>
            <a:pPr algn="ctr">
              <a:lnSpc>
                <a:spcPts val="3474"/>
              </a:lnSpc>
            </a:pPr>
            <a:r>
              <a:rPr lang="en-US" sz="2481">
                <a:solidFill>
                  <a:srgbClr val="FEF8F3"/>
                </a:solidFill>
                <a:latin typeface="Open Sans 1"/>
              </a:rPr>
              <a:t>Customer relationship:</a:t>
            </a:r>
          </a:p>
        </p:txBody>
      </p:sp>
      <p:sp>
        <p:nvSpPr>
          <p:cNvPr name="TextBox 37" id="37"/>
          <p:cNvSpPr txBox="true"/>
          <p:nvPr/>
        </p:nvSpPr>
        <p:spPr>
          <a:xfrm rot="0">
            <a:off x="7732782" y="1628990"/>
            <a:ext cx="2860537" cy="446966"/>
          </a:xfrm>
          <a:prstGeom prst="rect">
            <a:avLst/>
          </a:prstGeom>
        </p:spPr>
        <p:txBody>
          <a:bodyPr anchor="t" rtlCol="false" tIns="0" lIns="0" bIns="0" rIns="0">
            <a:spAutoFit/>
          </a:bodyPr>
          <a:lstStyle/>
          <a:p>
            <a:pPr algn="ctr">
              <a:lnSpc>
                <a:spcPts val="3600"/>
              </a:lnSpc>
            </a:pPr>
            <a:r>
              <a:rPr lang="en-US" sz="2571">
                <a:solidFill>
                  <a:srgbClr val="FEF8F3"/>
                </a:solidFill>
                <a:latin typeface="Open Sans 1"/>
              </a:rPr>
              <a:t>Value proposition :</a:t>
            </a:r>
          </a:p>
        </p:txBody>
      </p:sp>
      <p:sp>
        <p:nvSpPr>
          <p:cNvPr name="TextBox 38" id="38"/>
          <p:cNvSpPr txBox="true"/>
          <p:nvPr/>
        </p:nvSpPr>
        <p:spPr>
          <a:xfrm rot="0">
            <a:off x="11040190" y="4252312"/>
            <a:ext cx="3432418" cy="465931"/>
          </a:xfrm>
          <a:prstGeom prst="rect">
            <a:avLst/>
          </a:prstGeom>
        </p:spPr>
        <p:txBody>
          <a:bodyPr anchor="t" rtlCol="false" tIns="0" lIns="0" bIns="0" rIns="0">
            <a:spAutoFit/>
          </a:bodyPr>
          <a:lstStyle/>
          <a:p>
            <a:pPr algn="ctr">
              <a:lnSpc>
                <a:spcPts val="3863"/>
              </a:lnSpc>
            </a:pPr>
            <a:r>
              <a:rPr lang="en-US" sz="2759">
                <a:solidFill>
                  <a:srgbClr val="FEF8F3"/>
                </a:solidFill>
                <a:latin typeface="Open Sans 1"/>
              </a:rPr>
              <a:t>Channels:</a:t>
            </a:r>
          </a:p>
        </p:txBody>
      </p:sp>
      <p:grpSp>
        <p:nvGrpSpPr>
          <p:cNvPr name="Group 39" id="39"/>
          <p:cNvGrpSpPr/>
          <p:nvPr/>
        </p:nvGrpSpPr>
        <p:grpSpPr>
          <a:xfrm rot="0">
            <a:off x="226897" y="4547190"/>
            <a:ext cx="3021386" cy="2198816"/>
            <a:chOff x="0" y="0"/>
            <a:chExt cx="795756" cy="579112"/>
          </a:xfrm>
        </p:grpSpPr>
        <p:sp>
          <p:nvSpPr>
            <p:cNvPr name="Freeform 40" id="40"/>
            <p:cNvSpPr/>
            <p:nvPr/>
          </p:nvSpPr>
          <p:spPr>
            <a:xfrm flipH="false" flipV="false" rot="0">
              <a:off x="0" y="0"/>
              <a:ext cx="795756" cy="579112"/>
            </a:xfrm>
            <a:custGeom>
              <a:avLst/>
              <a:gdLst/>
              <a:ahLst/>
              <a:cxnLst/>
              <a:rect r="r" b="b" t="t" l="l"/>
              <a:pathLst>
                <a:path h="579112" w="795756">
                  <a:moveTo>
                    <a:pt x="130681" y="0"/>
                  </a:moveTo>
                  <a:lnTo>
                    <a:pt x="665075" y="0"/>
                  </a:lnTo>
                  <a:cubicBezTo>
                    <a:pt x="737248" y="0"/>
                    <a:pt x="795756" y="58508"/>
                    <a:pt x="795756" y="130681"/>
                  </a:cubicBezTo>
                  <a:lnTo>
                    <a:pt x="795756" y="448431"/>
                  </a:lnTo>
                  <a:cubicBezTo>
                    <a:pt x="795756" y="520604"/>
                    <a:pt x="737248" y="579112"/>
                    <a:pt x="665075" y="579112"/>
                  </a:cubicBezTo>
                  <a:lnTo>
                    <a:pt x="130681" y="579112"/>
                  </a:lnTo>
                  <a:cubicBezTo>
                    <a:pt x="58508" y="579112"/>
                    <a:pt x="0" y="520604"/>
                    <a:pt x="0" y="448431"/>
                  </a:cubicBezTo>
                  <a:lnTo>
                    <a:pt x="0" y="130681"/>
                  </a:lnTo>
                  <a:cubicBezTo>
                    <a:pt x="0" y="58508"/>
                    <a:pt x="58508" y="0"/>
                    <a:pt x="13068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1" id="41"/>
            <p:cNvSpPr txBox="true"/>
            <p:nvPr/>
          </p:nvSpPr>
          <p:spPr>
            <a:xfrm>
              <a:off x="0" y="-38100"/>
              <a:ext cx="795756" cy="617212"/>
            </a:xfrm>
            <a:prstGeom prst="rect">
              <a:avLst/>
            </a:prstGeom>
          </p:spPr>
          <p:txBody>
            <a:bodyPr anchor="ctr" rtlCol="false" tIns="50800" lIns="50800" bIns="50800" rIns="50800"/>
            <a:lstStyle/>
            <a:p>
              <a:pPr algn="ctr">
                <a:lnSpc>
                  <a:spcPts val="2869"/>
                </a:lnSpc>
              </a:pPr>
              <a:r>
                <a:rPr lang="en-US" sz="2049">
                  <a:solidFill>
                    <a:srgbClr val="FEFEFE"/>
                  </a:solidFill>
                  <a:latin typeface="Belleza"/>
                </a:rPr>
                <a:t> </a:t>
              </a:r>
            </a:p>
            <a:p>
              <a:pPr>
                <a:lnSpc>
                  <a:spcPts val="2869"/>
                </a:lnSpc>
              </a:pPr>
            </a:p>
            <a:p>
              <a:pPr marL="442594" indent="-221297" lvl="1">
                <a:lnSpc>
                  <a:spcPts val="2869"/>
                </a:lnSpc>
                <a:buFont typeface="Arial"/>
                <a:buChar char="•"/>
              </a:pPr>
              <a:r>
                <a:rPr lang="en-US" sz="2049">
                  <a:solidFill>
                    <a:srgbClr val="FEFEFE"/>
                  </a:solidFill>
                  <a:latin typeface="Belleza"/>
                </a:rPr>
                <a:t>solar panels</a:t>
              </a:r>
            </a:p>
            <a:p>
              <a:pPr marL="442594" indent="-221297" lvl="1">
                <a:lnSpc>
                  <a:spcPts val="2869"/>
                </a:lnSpc>
                <a:buFont typeface="Arial"/>
                <a:buChar char="•"/>
              </a:pPr>
              <a:r>
                <a:rPr lang="en-US" sz="2049">
                  <a:solidFill>
                    <a:srgbClr val="FEFEFE"/>
                  </a:solidFill>
                  <a:latin typeface="Belleza"/>
                </a:rPr>
                <a:t>rainwater harvesting</a:t>
              </a:r>
            </a:p>
          </p:txBody>
        </p:sp>
      </p:grpSp>
      <p:sp>
        <p:nvSpPr>
          <p:cNvPr name="TextBox 42" id="42"/>
          <p:cNvSpPr txBox="true"/>
          <p:nvPr/>
        </p:nvSpPr>
        <p:spPr>
          <a:xfrm rot="0">
            <a:off x="510266" y="4495853"/>
            <a:ext cx="2448815" cy="806691"/>
          </a:xfrm>
          <a:prstGeom prst="rect">
            <a:avLst/>
          </a:prstGeom>
        </p:spPr>
        <p:txBody>
          <a:bodyPr anchor="t" rtlCol="false" tIns="0" lIns="0" bIns="0" rIns="0">
            <a:spAutoFit/>
          </a:bodyPr>
          <a:lstStyle/>
          <a:p>
            <a:pPr algn="ctr">
              <a:lnSpc>
                <a:spcPts val="3274"/>
              </a:lnSpc>
            </a:pPr>
            <a:r>
              <a:rPr lang="en-US" sz="2339">
                <a:solidFill>
                  <a:srgbClr val="FEF8F3"/>
                </a:solidFill>
                <a:latin typeface="Open Sans 1"/>
              </a:rPr>
              <a:t>Existing Alternatives </a:t>
            </a:r>
          </a:p>
        </p:txBody>
      </p:sp>
      <p:sp>
        <p:nvSpPr>
          <p:cNvPr name="TextBox 43" id="43"/>
          <p:cNvSpPr txBox="true"/>
          <p:nvPr/>
        </p:nvSpPr>
        <p:spPr>
          <a:xfrm rot="0">
            <a:off x="9449088" y="8005771"/>
            <a:ext cx="8454244" cy="1054099"/>
          </a:xfrm>
          <a:prstGeom prst="rect">
            <a:avLst/>
          </a:prstGeom>
        </p:spPr>
        <p:txBody>
          <a:bodyPr anchor="t" rtlCol="false" tIns="0" lIns="0" bIns="0" rIns="0">
            <a:spAutoFit/>
          </a:bodyPr>
          <a:lstStyle/>
          <a:p>
            <a:pPr marL="431807" indent="-215904" lvl="1">
              <a:lnSpc>
                <a:spcPts val="2800"/>
              </a:lnSpc>
              <a:buFont typeface="Arial"/>
              <a:buChar char="•"/>
            </a:pPr>
            <a:r>
              <a:rPr lang="en-US" sz="2000">
                <a:solidFill>
                  <a:srgbClr val="FEFEFE"/>
                </a:solidFill>
                <a:latin typeface="Open Sans 1"/>
              </a:rPr>
              <a:t>buy Piezoelectric flooring and intelligent water systems</a:t>
            </a:r>
          </a:p>
          <a:p>
            <a:pPr marL="431807" indent="-215904" lvl="1">
              <a:lnSpc>
                <a:spcPts val="2800"/>
              </a:lnSpc>
              <a:buFont typeface="Arial"/>
              <a:buChar char="•"/>
            </a:pPr>
            <a:r>
              <a:rPr lang="en-US" sz="2000">
                <a:solidFill>
                  <a:srgbClr val="FEFEFE"/>
                </a:solidFill>
                <a:latin typeface="Open Sans 1"/>
              </a:rPr>
              <a:t>to provide Piezoelectric flooring and intelligent water systems for free but charge fees monthly through an app</a:t>
            </a:r>
          </a:p>
        </p:txBody>
      </p:sp>
      <p:sp>
        <p:nvSpPr>
          <p:cNvPr name="TextBox 44" id="44"/>
          <p:cNvSpPr txBox="true"/>
          <p:nvPr/>
        </p:nvSpPr>
        <p:spPr>
          <a:xfrm rot="0">
            <a:off x="364245" y="8005771"/>
            <a:ext cx="8454244" cy="1054099"/>
          </a:xfrm>
          <a:prstGeom prst="rect">
            <a:avLst/>
          </a:prstGeom>
        </p:spPr>
        <p:txBody>
          <a:bodyPr anchor="t" rtlCol="false" tIns="0" lIns="0" bIns="0" rIns="0">
            <a:spAutoFit/>
          </a:bodyPr>
          <a:lstStyle/>
          <a:p>
            <a:pPr marL="431807" indent="-215904" lvl="1">
              <a:lnSpc>
                <a:spcPts val="2800"/>
              </a:lnSpc>
              <a:buFont typeface="Arial"/>
              <a:buChar char="•"/>
            </a:pPr>
            <a:r>
              <a:rPr lang="en-US" sz="2000">
                <a:solidFill>
                  <a:srgbClr val="FEFEFE"/>
                </a:solidFill>
                <a:latin typeface="Open Sans 1"/>
              </a:rPr>
              <a:t>Cost Mobile Application</a:t>
            </a:r>
          </a:p>
          <a:p>
            <a:pPr marL="431807" indent="-215904" lvl="1">
              <a:lnSpc>
                <a:spcPts val="2800"/>
              </a:lnSpc>
              <a:buFont typeface="Arial"/>
              <a:buChar char="•"/>
            </a:pPr>
            <a:r>
              <a:rPr lang="en-US" sz="2000">
                <a:solidFill>
                  <a:srgbClr val="FEFEFE"/>
                </a:solidFill>
                <a:latin typeface="Open Sans 1"/>
              </a:rPr>
              <a:t>Cost Piezoelectric flooring</a:t>
            </a:r>
          </a:p>
          <a:p>
            <a:pPr marL="431807" indent="-215904" lvl="1">
              <a:lnSpc>
                <a:spcPts val="2800"/>
              </a:lnSpc>
              <a:buFont typeface="Arial"/>
              <a:buChar char="•"/>
            </a:pPr>
            <a:r>
              <a:rPr lang="en-US" sz="2000">
                <a:solidFill>
                  <a:srgbClr val="FEFEFE"/>
                </a:solidFill>
                <a:latin typeface="Open Sans 1"/>
              </a:rPr>
              <a:t>cost intelligent water systems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80261" y="4483493"/>
          <a:ext cx="13250582" cy="4759816"/>
        </p:xfrm>
        <a:graphic>
          <a:graphicData uri="http://schemas.openxmlformats.org/drawingml/2006/table">
            <a:tbl>
              <a:tblPr/>
              <a:tblGrid>
                <a:gridCol w="2852662"/>
                <a:gridCol w="2199008"/>
                <a:gridCol w="2790702"/>
                <a:gridCol w="3225453"/>
                <a:gridCol w="2182757"/>
              </a:tblGrid>
              <a:tr h="1239136">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1261842">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1213751">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1045088">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869"/>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TextBox 3" id="3"/>
          <p:cNvSpPr txBox="true"/>
          <p:nvPr/>
        </p:nvSpPr>
        <p:spPr>
          <a:xfrm rot="0">
            <a:off x="-30263" y="8241461"/>
            <a:ext cx="4575013" cy="9220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EFEFE"/>
                </a:solidFill>
                <a:latin typeface="Poppins Medium"/>
              </a:rPr>
              <a:t>Independent On Weather Conditions</a:t>
            </a:r>
          </a:p>
        </p:txBody>
      </p:sp>
      <p:sp>
        <p:nvSpPr>
          <p:cNvPr name="TextBox 4" id="4"/>
          <p:cNvSpPr txBox="true"/>
          <p:nvPr/>
        </p:nvSpPr>
        <p:spPr>
          <a:xfrm rot="0">
            <a:off x="4361354" y="3537231"/>
            <a:ext cx="2912765" cy="529386"/>
          </a:xfrm>
          <a:prstGeom prst="rect">
            <a:avLst/>
          </a:prstGeom>
        </p:spPr>
        <p:txBody>
          <a:bodyPr anchor="t" rtlCol="false" tIns="0" lIns="0" bIns="0" rIns="0">
            <a:spAutoFit/>
          </a:bodyPr>
          <a:lstStyle/>
          <a:p>
            <a:pPr algn="ctr">
              <a:lnSpc>
                <a:spcPts val="4421"/>
              </a:lnSpc>
              <a:spcBef>
                <a:spcPct val="0"/>
              </a:spcBef>
            </a:pPr>
            <a:r>
              <a:rPr lang="en-US" sz="3158">
                <a:solidFill>
                  <a:srgbClr val="FEFEFE"/>
                </a:solidFill>
                <a:latin typeface="Poppins Medium"/>
              </a:rPr>
              <a:t>Our Startup</a:t>
            </a:r>
          </a:p>
        </p:txBody>
      </p:sp>
      <p:sp>
        <p:nvSpPr>
          <p:cNvPr name="TextBox 5" id="5"/>
          <p:cNvSpPr txBox="true"/>
          <p:nvPr/>
        </p:nvSpPr>
        <p:spPr>
          <a:xfrm rot="0">
            <a:off x="-30263" y="4921064"/>
            <a:ext cx="4082184" cy="4457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EFEFE"/>
                </a:solidFill>
                <a:latin typeface="Poppins Medium"/>
              </a:rPr>
              <a:t>Renewable power</a:t>
            </a:r>
          </a:p>
        </p:txBody>
      </p:sp>
      <p:sp>
        <p:nvSpPr>
          <p:cNvPr name="TextBox 6" id="6"/>
          <p:cNvSpPr txBox="true"/>
          <p:nvPr/>
        </p:nvSpPr>
        <p:spPr>
          <a:xfrm rot="0">
            <a:off x="-30263" y="5806762"/>
            <a:ext cx="3978086" cy="9220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EFEFE"/>
                </a:solidFill>
                <a:latin typeface="Poppins Medium"/>
              </a:rPr>
              <a:t>Reliable access to clean water</a:t>
            </a:r>
          </a:p>
        </p:txBody>
      </p:sp>
      <p:sp>
        <p:nvSpPr>
          <p:cNvPr name="TextBox 7" id="7"/>
          <p:cNvSpPr txBox="true"/>
          <p:nvPr/>
        </p:nvSpPr>
        <p:spPr>
          <a:xfrm rot="0">
            <a:off x="-30263" y="6985957"/>
            <a:ext cx="5087704" cy="9220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EFEFE"/>
                </a:solidFill>
                <a:latin typeface="Poppins Medium"/>
              </a:rPr>
              <a:t>Water and electricity management</a:t>
            </a:r>
          </a:p>
        </p:txBody>
      </p:sp>
      <p:sp>
        <p:nvSpPr>
          <p:cNvPr name="TextBox 8" id="8"/>
          <p:cNvSpPr txBox="true"/>
          <p:nvPr/>
        </p:nvSpPr>
        <p:spPr>
          <a:xfrm rot="0">
            <a:off x="6921529" y="2957674"/>
            <a:ext cx="3349860" cy="1267466"/>
          </a:xfrm>
          <a:prstGeom prst="rect">
            <a:avLst/>
          </a:prstGeom>
        </p:spPr>
        <p:txBody>
          <a:bodyPr anchor="t" rtlCol="false" tIns="0" lIns="0" bIns="0" rIns="0">
            <a:spAutoFit/>
          </a:bodyPr>
          <a:lstStyle/>
          <a:p>
            <a:pPr algn="ctr">
              <a:lnSpc>
                <a:spcPts val="5184"/>
              </a:lnSpc>
              <a:spcBef>
                <a:spcPct val="0"/>
              </a:spcBef>
            </a:pPr>
            <a:r>
              <a:rPr lang="en-US" sz="3703">
                <a:solidFill>
                  <a:srgbClr val="FEFEFE"/>
                </a:solidFill>
                <a:latin typeface="Poppins Medium"/>
              </a:rPr>
              <a:t>Off Grid Electric</a:t>
            </a:r>
          </a:p>
        </p:txBody>
      </p:sp>
      <p:sp>
        <p:nvSpPr>
          <p:cNvPr name="TextBox 9" id="9"/>
          <p:cNvSpPr txBox="true"/>
          <p:nvPr/>
        </p:nvSpPr>
        <p:spPr>
          <a:xfrm rot="0">
            <a:off x="9631693" y="3018038"/>
            <a:ext cx="2792203" cy="1095537"/>
          </a:xfrm>
          <a:prstGeom prst="rect">
            <a:avLst/>
          </a:prstGeom>
        </p:spPr>
        <p:txBody>
          <a:bodyPr anchor="t" rtlCol="false" tIns="0" lIns="0" bIns="0" rIns="0">
            <a:spAutoFit/>
          </a:bodyPr>
          <a:lstStyle/>
          <a:p>
            <a:pPr algn="ctr">
              <a:lnSpc>
                <a:spcPts val="4435"/>
              </a:lnSpc>
              <a:spcBef>
                <a:spcPct val="0"/>
              </a:spcBef>
            </a:pPr>
            <a:r>
              <a:rPr lang="en-US" sz="3168">
                <a:solidFill>
                  <a:srgbClr val="FEFEFE"/>
                </a:solidFill>
                <a:latin typeface="Poppins Medium"/>
              </a:rPr>
              <a:t>Fenix International</a:t>
            </a:r>
          </a:p>
        </p:txBody>
      </p:sp>
      <p:sp>
        <p:nvSpPr>
          <p:cNvPr name="TextBox 10" id="10"/>
          <p:cNvSpPr txBox="true"/>
          <p:nvPr/>
        </p:nvSpPr>
        <p:spPr>
          <a:xfrm rot="0">
            <a:off x="12025857" y="3008513"/>
            <a:ext cx="3623743" cy="1112676"/>
          </a:xfrm>
          <a:prstGeom prst="rect">
            <a:avLst/>
          </a:prstGeom>
        </p:spPr>
        <p:txBody>
          <a:bodyPr anchor="t" rtlCol="false" tIns="0" lIns="0" bIns="0" rIns="0">
            <a:spAutoFit/>
          </a:bodyPr>
          <a:lstStyle/>
          <a:p>
            <a:pPr algn="ctr">
              <a:lnSpc>
                <a:spcPts val="4468"/>
              </a:lnSpc>
              <a:spcBef>
                <a:spcPct val="0"/>
              </a:spcBef>
            </a:pPr>
            <a:r>
              <a:rPr lang="en-US" sz="3191">
                <a:solidFill>
                  <a:srgbClr val="FEFEFE"/>
                </a:solidFill>
                <a:latin typeface="Poppins Medium"/>
              </a:rPr>
              <a:t>Water Access Rwanda</a:t>
            </a:r>
          </a:p>
        </p:txBody>
      </p:sp>
      <p:sp>
        <p:nvSpPr>
          <p:cNvPr name="TextBox 11" id="11"/>
          <p:cNvSpPr txBox="true"/>
          <p:nvPr/>
        </p:nvSpPr>
        <p:spPr>
          <a:xfrm rot="0">
            <a:off x="15722473" y="3449336"/>
            <a:ext cx="1353498" cy="536104"/>
          </a:xfrm>
          <a:prstGeom prst="rect">
            <a:avLst/>
          </a:prstGeom>
        </p:spPr>
        <p:txBody>
          <a:bodyPr anchor="t" rtlCol="false" tIns="0" lIns="0" bIns="0" rIns="0">
            <a:spAutoFit/>
          </a:bodyPr>
          <a:lstStyle/>
          <a:p>
            <a:pPr algn="ctr">
              <a:lnSpc>
                <a:spcPts val="4435"/>
              </a:lnSpc>
              <a:spcBef>
                <a:spcPct val="0"/>
              </a:spcBef>
            </a:pPr>
            <a:r>
              <a:rPr lang="en-US" sz="3168">
                <a:solidFill>
                  <a:srgbClr val="FEFEFE"/>
                </a:solidFill>
                <a:latin typeface="Poppins Medium"/>
              </a:rPr>
              <a:t>BBOXX</a:t>
            </a:r>
          </a:p>
        </p:txBody>
      </p:sp>
      <p:sp>
        <p:nvSpPr>
          <p:cNvPr name="Freeform 12" id="12"/>
          <p:cNvSpPr/>
          <p:nvPr/>
        </p:nvSpPr>
        <p:spPr>
          <a:xfrm flipH="false" flipV="false" rot="0">
            <a:off x="5817736" y="4727859"/>
            <a:ext cx="614215" cy="638976"/>
          </a:xfrm>
          <a:custGeom>
            <a:avLst/>
            <a:gdLst/>
            <a:ahLst/>
            <a:cxnLst/>
            <a:rect r="r" b="b" t="t" l="l"/>
            <a:pathLst>
              <a:path h="638976" w="614215">
                <a:moveTo>
                  <a:pt x="0" y="0"/>
                </a:moveTo>
                <a:lnTo>
                  <a:pt x="614215" y="0"/>
                </a:lnTo>
                <a:lnTo>
                  <a:pt x="614215" y="638975"/>
                </a:lnTo>
                <a:lnTo>
                  <a:pt x="0" y="638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654130" y="4833434"/>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289352" y="4727859"/>
            <a:ext cx="614215" cy="638976"/>
          </a:xfrm>
          <a:custGeom>
            <a:avLst/>
            <a:gdLst/>
            <a:ahLst/>
            <a:cxnLst/>
            <a:rect r="r" b="b" t="t" l="l"/>
            <a:pathLst>
              <a:path h="638976" w="614215">
                <a:moveTo>
                  <a:pt x="0" y="0"/>
                </a:moveTo>
                <a:lnTo>
                  <a:pt x="614215" y="0"/>
                </a:lnTo>
                <a:lnTo>
                  <a:pt x="614215" y="638975"/>
                </a:lnTo>
                <a:lnTo>
                  <a:pt x="0" y="638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720687" y="4727859"/>
            <a:ext cx="614215" cy="638976"/>
          </a:xfrm>
          <a:custGeom>
            <a:avLst/>
            <a:gdLst/>
            <a:ahLst/>
            <a:cxnLst/>
            <a:rect r="r" b="b" t="t" l="l"/>
            <a:pathLst>
              <a:path h="638976" w="614215">
                <a:moveTo>
                  <a:pt x="0" y="0"/>
                </a:moveTo>
                <a:lnTo>
                  <a:pt x="614215" y="0"/>
                </a:lnTo>
                <a:lnTo>
                  <a:pt x="614215" y="638975"/>
                </a:lnTo>
                <a:lnTo>
                  <a:pt x="0" y="638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399222" y="4727859"/>
            <a:ext cx="614215" cy="638976"/>
          </a:xfrm>
          <a:custGeom>
            <a:avLst/>
            <a:gdLst/>
            <a:ahLst/>
            <a:cxnLst/>
            <a:rect r="r" b="b" t="t" l="l"/>
            <a:pathLst>
              <a:path h="638976" w="614215">
                <a:moveTo>
                  <a:pt x="0" y="0"/>
                </a:moveTo>
                <a:lnTo>
                  <a:pt x="614216" y="0"/>
                </a:lnTo>
                <a:lnTo>
                  <a:pt x="614216" y="638975"/>
                </a:lnTo>
                <a:lnTo>
                  <a:pt x="0" y="638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5817736" y="6068245"/>
            <a:ext cx="614215" cy="638976"/>
          </a:xfrm>
          <a:custGeom>
            <a:avLst/>
            <a:gdLst/>
            <a:ahLst/>
            <a:cxnLst/>
            <a:rect r="r" b="b" t="t" l="l"/>
            <a:pathLst>
              <a:path h="638976" w="614215">
                <a:moveTo>
                  <a:pt x="0" y="0"/>
                </a:moveTo>
                <a:lnTo>
                  <a:pt x="614215" y="0"/>
                </a:lnTo>
                <a:lnTo>
                  <a:pt x="614215" y="638976"/>
                </a:lnTo>
                <a:lnTo>
                  <a:pt x="0" y="63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5817736" y="8402033"/>
            <a:ext cx="614215" cy="638976"/>
          </a:xfrm>
          <a:custGeom>
            <a:avLst/>
            <a:gdLst/>
            <a:ahLst/>
            <a:cxnLst/>
            <a:rect r="r" b="b" t="t" l="l"/>
            <a:pathLst>
              <a:path h="638976" w="614215">
                <a:moveTo>
                  <a:pt x="0" y="0"/>
                </a:moveTo>
                <a:lnTo>
                  <a:pt x="614215" y="0"/>
                </a:lnTo>
                <a:lnTo>
                  <a:pt x="614215" y="638976"/>
                </a:lnTo>
                <a:lnTo>
                  <a:pt x="0" y="63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759455" y="8454821"/>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8243215" y="8507609"/>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3654130" y="8507609"/>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6399222" y="8507609"/>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5817736" y="7235139"/>
            <a:ext cx="614215" cy="638976"/>
          </a:xfrm>
          <a:custGeom>
            <a:avLst/>
            <a:gdLst/>
            <a:ahLst/>
            <a:cxnLst/>
            <a:rect r="r" b="b" t="t" l="l"/>
            <a:pathLst>
              <a:path h="638976" w="614215">
                <a:moveTo>
                  <a:pt x="0" y="0"/>
                </a:moveTo>
                <a:lnTo>
                  <a:pt x="614215" y="0"/>
                </a:lnTo>
                <a:lnTo>
                  <a:pt x="614215" y="638976"/>
                </a:lnTo>
                <a:lnTo>
                  <a:pt x="0" y="63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197077" y="734071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0759455" y="734071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3654130" y="734071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6399222" y="734071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8197077" y="606824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0665692" y="606824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6353085" y="6068245"/>
            <a:ext cx="706490" cy="533400"/>
          </a:xfrm>
          <a:custGeom>
            <a:avLst/>
            <a:gdLst/>
            <a:ahLst/>
            <a:cxnLst/>
            <a:rect r="r" b="b" t="t" l="l"/>
            <a:pathLst>
              <a:path h="533400" w="706490">
                <a:moveTo>
                  <a:pt x="0" y="0"/>
                </a:moveTo>
                <a:lnTo>
                  <a:pt x="706490" y="0"/>
                </a:lnTo>
                <a:lnTo>
                  <a:pt x="706490" y="533400"/>
                </a:lnTo>
                <a:lnTo>
                  <a:pt x="0" y="533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746405" y="6034287"/>
            <a:ext cx="614215" cy="638976"/>
          </a:xfrm>
          <a:custGeom>
            <a:avLst/>
            <a:gdLst/>
            <a:ahLst/>
            <a:cxnLst/>
            <a:rect r="r" b="b" t="t" l="l"/>
            <a:pathLst>
              <a:path h="638976" w="614215">
                <a:moveTo>
                  <a:pt x="0" y="0"/>
                </a:moveTo>
                <a:lnTo>
                  <a:pt x="614215" y="0"/>
                </a:lnTo>
                <a:lnTo>
                  <a:pt x="614215" y="638976"/>
                </a:lnTo>
                <a:lnTo>
                  <a:pt x="0" y="63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3525619" y="79375"/>
            <a:ext cx="11236762" cy="1708151"/>
          </a:xfrm>
          <a:prstGeom prst="rect">
            <a:avLst/>
          </a:prstGeom>
        </p:spPr>
        <p:txBody>
          <a:bodyPr anchor="t" rtlCol="false" tIns="0" lIns="0" bIns="0" rIns="0">
            <a:spAutoFit/>
          </a:bodyPr>
          <a:lstStyle/>
          <a:p>
            <a:pPr algn="ctr">
              <a:lnSpc>
                <a:spcPts val="13999"/>
              </a:lnSpc>
              <a:spcBef>
                <a:spcPct val="0"/>
              </a:spcBef>
            </a:pPr>
            <a:r>
              <a:rPr lang="en-US" sz="9999">
                <a:solidFill>
                  <a:srgbClr val="FEFEFE"/>
                </a:solidFill>
                <a:latin typeface="Open Sans 2"/>
              </a:rPr>
              <a:t>Our COMPETITORS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55367" y="1480587"/>
            <a:ext cx="1578586" cy="1578586"/>
          </a:xfrm>
          <a:custGeom>
            <a:avLst/>
            <a:gdLst/>
            <a:ahLst/>
            <a:cxnLst/>
            <a:rect r="r" b="b" t="t" l="l"/>
            <a:pathLst>
              <a:path h="1578586" w="1578586">
                <a:moveTo>
                  <a:pt x="0" y="0"/>
                </a:moveTo>
                <a:lnTo>
                  <a:pt x="1578586" y="0"/>
                </a:lnTo>
                <a:lnTo>
                  <a:pt x="1578586" y="1578586"/>
                </a:lnTo>
                <a:lnTo>
                  <a:pt x="0" y="1578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55367" y="4354207"/>
            <a:ext cx="1578586" cy="1578586"/>
          </a:xfrm>
          <a:custGeom>
            <a:avLst/>
            <a:gdLst/>
            <a:ahLst/>
            <a:cxnLst/>
            <a:rect r="r" b="b" t="t" l="l"/>
            <a:pathLst>
              <a:path h="1578586" w="1578586">
                <a:moveTo>
                  <a:pt x="0" y="0"/>
                </a:moveTo>
                <a:lnTo>
                  <a:pt x="1578586" y="0"/>
                </a:lnTo>
                <a:lnTo>
                  <a:pt x="1578586" y="1578586"/>
                </a:lnTo>
                <a:lnTo>
                  <a:pt x="0" y="1578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14330" y="7228193"/>
            <a:ext cx="1578586" cy="1578586"/>
          </a:xfrm>
          <a:custGeom>
            <a:avLst/>
            <a:gdLst/>
            <a:ahLst/>
            <a:cxnLst/>
            <a:rect r="r" b="b" t="t" l="l"/>
            <a:pathLst>
              <a:path h="1578586" w="1578586">
                <a:moveTo>
                  <a:pt x="0" y="0"/>
                </a:moveTo>
                <a:lnTo>
                  <a:pt x="1578586" y="0"/>
                </a:lnTo>
                <a:lnTo>
                  <a:pt x="1578586" y="1578586"/>
                </a:lnTo>
                <a:lnTo>
                  <a:pt x="0" y="15785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5628" y="192959"/>
            <a:ext cx="9168015" cy="9168015"/>
          </a:xfrm>
          <a:custGeom>
            <a:avLst/>
            <a:gdLst/>
            <a:ahLst/>
            <a:cxnLst/>
            <a:rect r="r" b="b" t="t" l="l"/>
            <a:pathLst>
              <a:path h="9168015" w="9168015">
                <a:moveTo>
                  <a:pt x="0" y="0"/>
                </a:moveTo>
                <a:lnTo>
                  <a:pt x="9168015" y="0"/>
                </a:lnTo>
                <a:lnTo>
                  <a:pt x="9168015" y="9168014"/>
                </a:lnTo>
                <a:lnTo>
                  <a:pt x="0" y="9168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21124" y="2395692"/>
            <a:ext cx="6517023" cy="6517023"/>
          </a:xfrm>
          <a:custGeom>
            <a:avLst/>
            <a:gdLst/>
            <a:ahLst/>
            <a:cxnLst/>
            <a:rect r="r" b="b" t="t" l="l"/>
            <a:pathLst>
              <a:path h="6517023" w="6517023">
                <a:moveTo>
                  <a:pt x="0" y="0"/>
                </a:moveTo>
                <a:lnTo>
                  <a:pt x="6517023" y="0"/>
                </a:lnTo>
                <a:lnTo>
                  <a:pt x="6517023" y="6517024"/>
                </a:lnTo>
                <a:lnTo>
                  <a:pt x="0" y="6517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91868" y="3643649"/>
            <a:ext cx="2375535" cy="538645"/>
          </a:xfrm>
          <a:prstGeom prst="rect">
            <a:avLst/>
          </a:prstGeom>
        </p:spPr>
        <p:txBody>
          <a:bodyPr anchor="t" rtlCol="false" tIns="0" lIns="0" bIns="0" rIns="0">
            <a:spAutoFit/>
          </a:bodyPr>
          <a:lstStyle/>
          <a:p>
            <a:pPr algn="ctr">
              <a:lnSpc>
                <a:spcPts val="4435"/>
              </a:lnSpc>
              <a:spcBef>
                <a:spcPct val="0"/>
              </a:spcBef>
            </a:pPr>
            <a:r>
              <a:rPr lang="en-US" sz="3168">
                <a:solidFill>
                  <a:srgbClr val="FEFEFE"/>
                </a:solidFill>
                <a:latin typeface="Poppins Medium"/>
              </a:rPr>
              <a:t>560 million </a:t>
            </a:r>
          </a:p>
        </p:txBody>
      </p:sp>
      <p:sp>
        <p:nvSpPr>
          <p:cNvPr name="TextBox 8" id="8"/>
          <p:cNvSpPr txBox="true"/>
          <p:nvPr/>
        </p:nvSpPr>
        <p:spPr>
          <a:xfrm rot="0">
            <a:off x="4381369" y="1186675"/>
            <a:ext cx="1796534" cy="530673"/>
          </a:xfrm>
          <a:prstGeom prst="rect">
            <a:avLst/>
          </a:prstGeom>
        </p:spPr>
        <p:txBody>
          <a:bodyPr anchor="t" rtlCol="false" tIns="0" lIns="0" bIns="0" rIns="0">
            <a:spAutoFit/>
          </a:bodyPr>
          <a:lstStyle/>
          <a:p>
            <a:pPr algn="ctr">
              <a:lnSpc>
                <a:spcPts val="4350"/>
              </a:lnSpc>
              <a:spcBef>
                <a:spcPct val="0"/>
              </a:spcBef>
            </a:pPr>
            <a:r>
              <a:rPr lang="en-US" sz="3107">
                <a:solidFill>
                  <a:srgbClr val="FEFEFE"/>
                </a:solidFill>
                <a:latin typeface="Poppins Medium"/>
              </a:rPr>
              <a:t>1.4 billion</a:t>
            </a:r>
          </a:p>
        </p:txBody>
      </p:sp>
      <p:sp>
        <p:nvSpPr>
          <p:cNvPr name="TextBox 9" id="9"/>
          <p:cNvSpPr txBox="true"/>
          <p:nvPr/>
        </p:nvSpPr>
        <p:spPr>
          <a:xfrm rot="0">
            <a:off x="10914330" y="1778707"/>
            <a:ext cx="1460659"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1 Bold"/>
              </a:rPr>
              <a:t>TAM</a:t>
            </a:r>
          </a:p>
        </p:txBody>
      </p:sp>
      <p:sp>
        <p:nvSpPr>
          <p:cNvPr name="TextBox 10" id="10"/>
          <p:cNvSpPr txBox="true"/>
          <p:nvPr/>
        </p:nvSpPr>
        <p:spPr>
          <a:xfrm rot="0">
            <a:off x="10923677" y="4652327"/>
            <a:ext cx="1441966"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1 Bold"/>
              </a:rPr>
              <a:t>SAM</a:t>
            </a:r>
          </a:p>
        </p:txBody>
      </p:sp>
      <p:sp>
        <p:nvSpPr>
          <p:cNvPr name="TextBox 11" id="11"/>
          <p:cNvSpPr txBox="true"/>
          <p:nvPr/>
        </p:nvSpPr>
        <p:spPr>
          <a:xfrm rot="0">
            <a:off x="10947636" y="7526313"/>
            <a:ext cx="1511975"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1 Bold"/>
              </a:rPr>
              <a:t>SOM</a:t>
            </a:r>
          </a:p>
        </p:txBody>
      </p:sp>
      <p:sp>
        <p:nvSpPr>
          <p:cNvPr name="TextBox 12" id="12"/>
          <p:cNvSpPr txBox="true"/>
          <p:nvPr/>
        </p:nvSpPr>
        <p:spPr>
          <a:xfrm rot="0">
            <a:off x="13065959" y="1816807"/>
            <a:ext cx="5127080" cy="1100620"/>
          </a:xfrm>
          <a:prstGeom prst="rect">
            <a:avLst/>
          </a:prstGeom>
        </p:spPr>
        <p:txBody>
          <a:bodyPr anchor="t" rtlCol="false" tIns="0" lIns="0" bIns="0" rIns="0">
            <a:spAutoFit/>
          </a:bodyPr>
          <a:lstStyle/>
          <a:p>
            <a:pPr>
              <a:lnSpc>
                <a:spcPts val="4435"/>
              </a:lnSpc>
              <a:spcBef>
                <a:spcPct val="0"/>
              </a:spcBef>
            </a:pPr>
            <a:r>
              <a:rPr lang="en-US" sz="3168">
                <a:solidFill>
                  <a:srgbClr val="2D4AF3"/>
                </a:solidFill>
                <a:latin typeface="Poppins Medium"/>
              </a:rPr>
              <a:t>TOTAL ADDRESSABLE MARKET</a:t>
            </a:r>
          </a:p>
        </p:txBody>
      </p:sp>
      <p:sp>
        <p:nvSpPr>
          <p:cNvPr name="TextBox 13" id="13"/>
          <p:cNvSpPr txBox="true"/>
          <p:nvPr/>
        </p:nvSpPr>
        <p:spPr>
          <a:xfrm rot="0">
            <a:off x="12374863" y="4845602"/>
            <a:ext cx="5913137" cy="1100620"/>
          </a:xfrm>
          <a:prstGeom prst="rect">
            <a:avLst/>
          </a:prstGeom>
        </p:spPr>
        <p:txBody>
          <a:bodyPr anchor="t" rtlCol="false" tIns="0" lIns="0" bIns="0" rIns="0">
            <a:spAutoFit/>
          </a:bodyPr>
          <a:lstStyle/>
          <a:p>
            <a:pPr algn="ctr">
              <a:lnSpc>
                <a:spcPts val="4435"/>
              </a:lnSpc>
              <a:spcBef>
                <a:spcPct val="0"/>
              </a:spcBef>
            </a:pPr>
            <a:r>
              <a:rPr lang="en-US" sz="3168">
                <a:solidFill>
                  <a:srgbClr val="2D4AF3"/>
                </a:solidFill>
                <a:latin typeface="Poppins Medium"/>
              </a:rPr>
              <a:t>SERVICEABLE ACCESSIBLE MARKET</a:t>
            </a:r>
          </a:p>
        </p:txBody>
      </p:sp>
      <p:sp>
        <p:nvSpPr>
          <p:cNvPr name="TextBox 14" id="14"/>
          <p:cNvSpPr txBox="true"/>
          <p:nvPr/>
        </p:nvSpPr>
        <p:spPr>
          <a:xfrm rot="0">
            <a:off x="12374863" y="7719588"/>
            <a:ext cx="5913137" cy="1100620"/>
          </a:xfrm>
          <a:prstGeom prst="rect">
            <a:avLst/>
          </a:prstGeom>
        </p:spPr>
        <p:txBody>
          <a:bodyPr anchor="t" rtlCol="false" tIns="0" lIns="0" bIns="0" rIns="0">
            <a:spAutoFit/>
          </a:bodyPr>
          <a:lstStyle/>
          <a:p>
            <a:pPr algn="ctr">
              <a:lnSpc>
                <a:spcPts val="4435"/>
              </a:lnSpc>
              <a:spcBef>
                <a:spcPct val="0"/>
              </a:spcBef>
            </a:pPr>
            <a:r>
              <a:rPr lang="en-US" sz="3168">
                <a:solidFill>
                  <a:srgbClr val="2D4AF3"/>
                </a:solidFill>
                <a:latin typeface="Poppins Medium"/>
              </a:rPr>
              <a:t>SERVICEABLE AVAILABLE MARKET</a:t>
            </a:r>
          </a:p>
        </p:txBody>
      </p:sp>
      <p:sp>
        <p:nvSpPr>
          <p:cNvPr name="Freeform 15" id="15"/>
          <p:cNvSpPr/>
          <p:nvPr/>
        </p:nvSpPr>
        <p:spPr>
          <a:xfrm flipH="false" flipV="false" rot="0">
            <a:off x="3624118" y="5143500"/>
            <a:ext cx="3311035" cy="3311035"/>
          </a:xfrm>
          <a:custGeom>
            <a:avLst/>
            <a:gdLst/>
            <a:ahLst/>
            <a:cxnLst/>
            <a:rect r="r" b="b" t="t" l="l"/>
            <a:pathLst>
              <a:path h="3311035" w="3311035">
                <a:moveTo>
                  <a:pt x="0" y="0"/>
                </a:moveTo>
                <a:lnTo>
                  <a:pt x="3311035" y="0"/>
                </a:lnTo>
                <a:lnTo>
                  <a:pt x="3311035" y="3311035"/>
                </a:lnTo>
                <a:lnTo>
                  <a:pt x="0" y="331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624118" y="6487867"/>
            <a:ext cx="3311035" cy="555626"/>
          </a:xfrm>
          <a:prstGeom prst="rect">
            <a:avLst/>
          </a:prstGeom>
        </p:spPr>
        <p:txBody>
          <a:bodyPr anchor="t" rtlCol="false" tIns="0" lIns="0" bIns="0" rIns="0">
            <a:spAutoFit/>
          </a:bodyPr>
          <a:lstStyle/>
          <a:p>
            <a:pPr algn="ctr">
              <a:lnSpc>
                <a:spcPts val="4549"/>
              </a:lnSpc>
              <a:spcBef>
                <a:spcPct val="0"/>
              </a:spcBef>
            </a:pPr>
            <a:r>
              <a:rPr lang="en-US" sz="3249">
                <a:solidFill>
                  <a:srgbClr val="FEFEFE"/>
                </a:solidFill>
                <a:latin typeface="Open Sans 2"/>
              </a:rPr>
              <a:t>100 million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EFF"/>
        </a:solidFill>
      </p:bgPr>
    </p:bg>
    <p:spTree>
      <p:nvGrpSpPr>
        <p:cNvPr id="1" name=""/>
        <p:cNvGrpSpPr/>
        <p:nvPr/>
      </p:nvGrpSpPr>
      <p:grpSpPr>
        <a:xfrm>
          <a:off x="0" y="0"/>
          <a:ext cx="0" cy="0"/>
          <a:chOff x="0" y="0"/>
          <a:chExt cx="0" cy="0"/>
        </a:xfrm>
      </p:grpSpPr>
      <p:sp>
        <p:nvSpPr>
          <p:cNvPr name="Freeform 2" id="2"/>
          <p:cNvSpPr/>
          <p:nvPr/>
        </p:nvSpPr>
        <p:spPr>
          <a:xfrm flipH="false" flipV="false" rot="0">
            <a:off x="1921116" y="2558076"/>
            <a:ext cx="2974992" cy="2974992"/>
          </a:xfrm>
          <a:custGeom>
            <a:avLst/>
            <a:gdLst/>
            <a:ahLst/>
            <a:cxnLst/>
            <a:rect r="r" b="b" t="t" l="l"/>
            <a:pathLst>
              <a:path h="2974992" w="2974992">
                <a:moveTo>
                  <a:pt x="0" y="0"/>
                </a:moveTo>
                <a:lnTo>
                  <a:pt x="2974991" y="0"/>
                </a:lnTo>
                <a:lnTo>
                  <a:pt x="2974991" y="2974992"/>
                </a:lnTo>
                <a:lnTo>
                  <a:pt x="0" y="2974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5983" y="2558076"/>
            <a:ext cx="1723109" cy="2914840"/>
          </a:xfrm>
          <a:custGeom>
            <a:avLst/>
            <a:gdLst/>
            <a:ahLst/>
            <a:cxnLst/>
            <a:rect r="r" b="b" t="t" l="l"/>
            <a:pathLst>
              <a:path h="2914840" w="1723109">
                <a:moveTo>
                  <a:pt x="0" y="0"/>
                </a:moveTo>
                <a:lnTo>
                  <a:pt x="1723109" y="0"/>
                </a:lnTo>
                <a:lnTo>
                  <a:pt x="1723109" y="2914840"/>
                </a:lnTo>
                <a:lnTo>
                  <a:pt x="0" y="2914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05380" y="3058835"/>
            <a:ext cx="3878447" cy="2084665"/>
          </a:xfrm>
          <a:custGeom>
            <a:avLst/>
            <a:gdLst/>
            <a:ahLst/>
            <a:cxnLst/>
            <a:rect r="r" b="b" t="t" l="l"/>
            <a:pathLst>
              <a:path h="2084665" w="3878447">
                <a:moveTo>
                  <a:pt x="0" y="0"/>
                </a:moveTo>
                <a:lnTo>
                  <a:pt x="3878447" y="0"/>
                </a:lnTo>
                <a:lnTo>
                  <a:pt x="3878447" y="2084665"/>
                </a:lnTo>
                <a:lnTo>
                  <a:pt x="0" y="2084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907147" y="276294"/>
            <a:ext cx="8473706" cy="1352412"/>
          </a:xfrm>
          <a:prstGeom prst="rect">
            <a:avLst/>
          </a:prstGeom>
        </p:spPr>
        <p:txBody>
          <a:bodyPr anchor="t" rtlCol="false" tIns="0" lIns="0" bIns="0" rIns="0">
            <a:spAutoFit/>
          </a:bodyPr>
          <a:lstStyle/>
          <a:p>
            <a:pPr algn="ctr">
              <a:lnSpc>
                <a:spcPts val="11032"/>
              </a:lnSpc>
            </a:pPr>
            <a:r>
              <a:rPr lang="en-US" sz="7880">
                <a:solidFill>
                  <a:srgbClr val="8D2DF2"/>
                </a:solidFill>
                <a:latin typeface="Raleway Heavy"/>
              </a:rPr>
              <a:t>RoadMap</a:t>
            </a:r>
          </a:p>
        </p:txBody>
      </p:sp>
      <p:sp>
        <p:nvSpPr>
          <p:cNvPr name="TextBox 6" id="6"/>
          <p:cNvSpPr txBox="true"/>
          <p:nvPr/>
        </p:nvSpPr>
        <p:spPr>
          <a:xfrm rot="0">
            <a:off x="-177632" y="6836711"/>
            <a:ext cx="7172488" cy="3036571"/>
          </a:xfrm>
          <a:prstGeom prst="rect">
            <a:avLst/>
          </a:prstGeom>
        </p:spPr>
        <p:txBody>
          <a:bodyPr anchor="t" rtlCol="false" tIns="0" lIns="0" bIns="0" rIns="0">
            <a:spAutoFit/>
          </a:bodyPr>
          <a:lstStyle/>
          <a:p>
            <a:pPr marL="744847" indent="-372423" lvl="1">
              <a:lnSpc>
                <a:spcPts val="4829"/>
              </a:lnSpc>
              <a:buFont typeface="Arial"/>
              <a:buChar char="•"/>
            </a:pPr>
            <a:r>
              <a:rPr lang="en-US" sz="3449">
                <a:solidFill>
                  <a:srgbClr val="2D4AF3"/>
                </a:solidFill>
                <a:latin typeface="Belleza"/>
              </a:rPr>
              <a:t>Implementing smart electricity measuring sensors connected to our dedicated mobile application to optimize electricity consumption management.</a:t>
            </a:r>
          </a:p>
        </p:txBody>
      </p:sp>
      <p:sp>
        <p:nvSpPr>
          <p:cNvPr name="TextBox 7" id="7"/>
          <p:cNvSpPr txBox="true"/>
          <p:nvPr/>
        </p:nvSpPr>
        <p:spPr>
          <a:xfrm rot="0">
            <a:off x="7395577" y="6836711"/>
            <a:ext cx="4656028" cy="1817371"/>
          </a:xfrm>
          <a:prstGeom prst="rect">
            <a:avLst/>
          </a:prstGeom>
        </p:spPr>
        <p:txBody>
          <a:bodyPr anchor="t" rtlCol="false" tIns="0" lIns="0" bIns="0" rIns="0">
            <a:spAutoFit/>
          </a:bodyPr>
          <a:lstStyle/>
          <a:p>
            <a:pPr marL="744847" indent="-372423" lvl="1">
              <a:lnSpc>
                <a:spcPts val="4829"/>
              </a:lnSpc>
              <a:buFont typeface="Arial"/>
              <a:buChar char="•"/>
            </a:pPr>
            <a:r>
              <a:rPr lang="en-US" sz="3449">
                <a:solidFill>
                  <a:srgbClr val="2D4AF3"/>
                </a:solidFill>
                <a:latin typeface="Belleza"/>
              </a:rPr>
              <a:t>Integrate Piezoelectric flooring across all high-traffic areas.</a:t>
            </a:r>
          </a:p>
        </p:txBody>
      </p:sp>
      <p:sp>
        <p:nvSpPr>
          <p:cNvPr name="TextBox 8" id="8"/>
          <p:cNvSpPr txBox="true"/>
          <p:nvPr/>
        </p:nvSpPr>
        <p:spPr>
          <a:xfrm rot="0">
            <a:off x="12452326" y="6831329"/>
            <a:ext cx="5584555" cy="2426971"/>
          </a:xfrm>
          <a:prstGeom prst="rect">
            <a:avLst/>
          </a:prstGeom>
        </p:spPr>
        <p:txBody>
          <a:bodyPr anchor="t" rtlCol="false" tIns="0" lIns="0" bIns="0" rIns="0">
            <a:spAutoFit/>
          </a:bodyPr>
          <a:lstStyle/>
          <a:p>
            <a:pPr marL="744847" indent="-372423" lvl="1">
              <a:lnSpc>
                <a:spcPts val="4829"/>
              </a:lnSpc>
              <a:buFont typeface="Arial"/>
              <a:buChar char="•"/>
            </a:pPr>
            <a:r>
              <a:rPr lang="en-US" sz="3449">
                <a:solidFill>
                  <a:srgbClr val="2D4AF3"/>
                </a:solidFill>
                <a:latin typeface="Belleza"/>
              </a:rPr>
              <a:t>Generate electricity from water turbines through the agitation of water within the hydraulic infrastructure.</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575155" y="3996999"/>
            <a:ext cx="9137690" cy="2064403"/>
          </a:xfrm>
          <a:prstGeom prst="rect">
            <a:avLst/>
          </a:prstGeom>
        </p:spPr>
        <p:txBody>
          <a:bodyPr anchor="t" rtlCol="false" tIns="0" lIns="0" bIns="0" rIns="0">
            <a:spAutoFit/>
          </a:bodyPr>
          <a:lstStyle/>
          <a:p>
            <a:pPr algn="ctr">
              <a:lnSpc>
                <a:spcPts val="16939"/>
              </a:lnSpc>
            </a:pPr>
            <a:r>
              <a:rPr lang="en-US" sz="12099">
                <a:solidFill>
                  <a:srgbClr val="FEFEFE"/>
                </a:solidFill>
                <a:latin typeface="Open Sans 1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865896" y="3257530"/>
            <a:ext cx="3133842" cy="3133842"/>
          </a:xfrm>
          <a:prstGeom prst="rect">
            <a:avLst/>
          </a:prstGeom>
        </p:spPr>
      </p:pic>
      <p:pic>
        <p:nvPicPr>
          <p:cNvPr name="Picture 3" id="3"/>
          <p:cNvPicPr>
            <a:picLocks noChangeAspect="true"/>
          </p:cNvPicPr>
          <p:nvPr/>
        </p:nvPicPr>
        <p:blipFill>
          <a:blip r:embed="rId3"/>
          <a:stretch>
            <a:fillRect/>
          </a:stretch>
        </p:blipFill>
        <p:spPr>
          <a:xfrm rot="0">
            <a:off x="8334206" y="2918440"/>
            <a:ext cx="9717532" cy="7018715"/>
          </a:xfrm>
          <a:prstGeom prst="rect">
            <a:avLst/>
          </a:prstGeom>
        </p:spPr>
      </p:pic>
      <p:sp>
        <p:nvSpPr>
          <p:cNvPr name="TextBox 4" id="4"/>
          <p:cNvSpPr txBox="true"/>
          <p:nvPr/>
        </p:nvSpPr>
        <p:spPr>
          <a:xfrm rot="0">
            <a:off x="4432816" y="159703"/>
            <a:ext cx="9422368" cy="1566544"/>
          </a:xfrm>
          <a:prstGeom prst="rect">
            <a:avLst/>
          </a:prstGeom>
        </p:spPr>
        <p:txBody>
          <a:bodyPr anchor="t" rtlCol="false" tIns="0" lIns="0" bIns="0" rIns="0">
            <a:spAutoFit/>
          </a:bodyPr>
          <a:lstStyle/>
          <a:p>
            <a:pPr algn="ctr">
              <a:lnSpc>
                <a:spcPts val="12880"/>
              </a:lnSpc>
            </a:pPr>
            <a:r>
              <a:rPr lang="en-US" sz="9200">
                <a:solidFill>
                  <a:srgbClr val="FEFEFE"/>
                </a:solidFill>
                <a:latin typeface="Open Sans 1 Bold"/>
              </a:rPr>
              <a:t>our problematic</a:t>
            </a:r>
          </a:p>
        </p:txBody>
      </p:sp>
      <p:sp>
        <p:nvSpPr>
          <p:cNvPr name="TextBox 5" id="5"/>
          <p:cNvSpPr txBox="true"/>
          <p:nvPr/>
        </p:nvSpPr>
        <p:spPr>
          <a:xfrm rot="0">
            <a:off x="380571" y="7346820"/>
            <a:ext cx="8104490"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EFEFE"/>
                </a:solidFill>
                <a:latin typeface="Open Sans 1 Bold"/>
              </a:rPr>
              <a:t>Out of a total African population of 1.4 billion, 560 million Africans do not have access to electricity.</a:t>
            </a:r>
          </a:p>
        </p:txBody>
      </p:sp>
      <p:sp>
        <p:nvSpPr>
          <p:cNvPr name="TextBox 6" id="6"/>
          <p:cNvSpPr txBox="true"/>
          <p:nvPr/>
        </p:nvSpPr>
        <p:spPr>
          <a:xfrm rot="-5309943">
            <a:off x="15056850" y="2539194"/>
            <a:ext cx="957143" cy="356234"/>
          </a:xfrm>
          <a:prstGeom prst="rect">
            <a:avLst/>
          </a:prstGeom>
        </p:spPr>
        <p:txBody>
          <a:bodyPr anchor="t" rtlCol="false" tIns="0" lIns="0" bIns="0" rIns="0">
            <a:spAutoFit/>
          </a:bodyPr>
          <a:lstStyle/>
          <a:p>
            <a:pPr algn="ctr">
              <a:lnSpc>
                <a:spcPts val="2940"/>
              </a:lnSpc>
            </a:pPr>
            <a:r>
              <a:rPr lang="en-US" sz="2100">
                <a:solidFill>
                  <a:srgbClr val="FEFEFE"/>
                </a:solidFill>
                <a:latin typeface="Open Sans 1"/>
              </a:rPr>
              <a:t>TWH</a:t>
            </a:r>
          </a:p>
        </p:txBody>
      </p:sp>
      <p:sp>
        <p:nvSpPr>
          <p:cNvPr name="Freeform 7" id="7"/>
          <p:cNvSpPr/>
          <p:nvPr/>
        </p:nvSpPr>
        <p:spPr>
          <a:xfrm flipH="false" flipV="false" rot="0">
            <a:off x="15865075" y="2884315"/>
            <a:ext cx="1114485" cy="316235"/>
          </a:xfrm>
          <a:custGeom>
            <a:avLst/>
            <a:gdLst/>
            <a:ahLst/>
            <a:cxnLst/>
            <a:rect r="r" b="b" t="t" l="l"/>
            <a:pathLst>
              <a:path h="316235" w="1114485">
                <a:moveTo>
                  <a:pt x="0" y="0"/>
                </a:moveTo>
                <a:lnTo>
                  <a:pt x="1114485" y="0"/>
                </a:lnTo>
                <a:lnTo>
                  <a:pt x="1114485" y="316235"/>
                </a:lnTo>
                <a:lnTo>
                  <a:pt x="0" y="316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829684" y="3162450"/>
            <a:ext cx="1185267" cy="356234"/>
          </a:xfrm>
          <a:prstGeom prst="rect">
            <a:avLst/>
          </a:prstGeom>
        </p:spPr>
        <p:txBody>
          <a:bodyPr anchor="t" rtlCol="false" tIns="0" lIns="0" bIns="0" rIns="0">
            <a:spAutoFit/>
          </a:bodyPr>
          <a:lstStyle/>
          <a:p>
            <a:pPr algn="ctr">
              <a:lnSpc>
                <a:spcPts val="2940"/>
              </a:lnSpc>
            </a:pPr>
            <a:r>
              <a:rPr lang="en-US" sz="2100">
                <a:solidFill>
                  <a:srgbClr val="FEFEFE"/>
                </a:solidFill>
                <a:latin typeface="Open Sans 1"/>
              </a:rPr>
              <a:t>CONTRYS</a:t>
            </a:r>
          </a:p>
        </p:txBody>
      </p:sp>
      <p:sp>
        <p:nvSpPr>
          <p:cNvPr name="Freeform 9" id="9"/>
          <p:cNvSpPr/>
          <p:nvPr/>
        </p:nvSpPr>
        <p:spPr>
          <a:xfrm flipH="false" flipV="false" rot="-5400000">
            <a:off x="15326882" y="2336597"/>
            <a:ext cx="1114485" cy="316235"/>
          </a:xfrm>
          <a:custGeom>
            <a:avLst/>
            <a:gdLst/>
            <a:ahLst/>
            <a:cxnLst/>
            <a:rect r="r" b="b" t="t" l="l"/>
            <a:pathLst>
              <a:path h="316235" w="1114485">
                <a:moveTo>
                  <a:pt x="0" y="0"/>
                </a:moveTo>
                <a:lnTo>
                  <a:pt x="1114485" y="0"/>
                </a:lnTo>
                <a:lnTo>
                  <a:pt x="1114485" y="316235"/>
                </a:lnTo>
                <a:lnTo>
                  <a:pt x="0" y="316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56040" y="2429076"/>
            <a:ext cx="4902286" cy="1538299"/>
          </a:xfrm>
          <a:prstGeom prst="rect">
            <a:avLst/>
          </a:prstGeom>
        </p:spPr>
      </p:pic>
      <p:pic>
        <p:nvPicPr>
          <p:cNvPr name="Picture 3" id="3"/>
          <p:cNvPicPr>
            <a:picLocks noChangeAspect="true"/>
          </p:cNvPicPr>
          <p:nvPr/>
        </p:nvPicPr>
        <p:blipFill>
          <a:blip r:embed="rId3"/>
          <a:stretch>
            <a:fillRect/>
          </a:stretch>
        </p:blipFill>
        <p:spPr>
          <a:xfrm rot="0">
            <a:off x="2287910" y="5470745"/>
            <a:ext cx="2562065" cy="2562065"/>
          </a:xfrm>
          <a:prstGeom prst="rect">
            <a:avLst/>
          </a:prstGeom>
        </p:spPr>
      </p:pic>
      <p:sp>
        <p:nvSpPr>
          <p:cNvPr name="Freeform 4" id="4"/>
          <p:cNvSpPr/>
          <p:nvPr/>
        </p:nvSpPr>
        <p:spPr>
          <a:xfrm flipH="false" flipV="false" rot="0">
            <a:off x="8425716" y="3198226"/>
            <a:ext cx="8833584" cy="4971908"/>
          </a:xfrm>
          <a:custGeom>
            <a:avLst/>
            <a:gdLst/>
            <a:ahLst/>
            <a:cxnLst/>
            <a:rect r="r" b="b" t="t" l="l"/>
            <a:pathLst>
              <a:path h="4971908" w="8833584">
                <a:moveTo>
                  <a:pt x="0" y="0"/>
                </a:moveTo>
                <a:lnTo>
                  <a:pt x="8833584" y="0"/>
                </a:lnTo>
                <a:lnTo>
                  <a:pt x="8833584" y="4971908"/>
                </a:lnTo>
                <a:lnTo>
                  <a:pt x="0" y="4971908"/>
                </a:lnTo>
                <a:lnTo>
                  <a:pt x="0" y="0"/>
                </a:lnTo>
                <a:close/>
              </a:path>
            </a:pathLst>
          </a:custGeom>
          <a:blipFill>
            <a:blip r:embed="rId4"/>
            <a:stretch>
              <a:fillRect l="0" t="0" r="0" b="0"/>
            </a:stretch>
          </a:blipFill>
        </p:spPr>
      </p:sp>
      <p:sp>
        <p:nvSpPr>
          <p:cNvPr name="TextBox 5" id="5"/>
          <p:cNvSpPr txBox="true"/>
          <p:nvPr/>
        </p:nvSpPr>
        <p:spPr>
          <a:xfrm rot="0">
            <a:off x="4232791" y="141915"/>
            <a:ext cx="9822418" cy="1592595"/>
          </a:xfrm>
          <a:prstGeom prst="rect">
            <a:avLst/>
          </a:prstGeom>
        </p:spPr>
        <p:txBody>
          <a:bodyPr anchor="t" rtlCol="false" tIns="0" lIns="0" bIns="0" rIns="0">
            <a:spAutoFit/>
          </a:bodyPr>
          <a:lstStyle/>
          <a:p>
            <a:pPr algn="ctr">
              <a:lnSpc>
                <a:spcPts val="13019"/>
              </a:lnSpc>
              <a:spcBef>
                <a:spcPct val="0"/>
              </a:spcBef>
            </a:pPr>
            <a:r>
              <a:rPr lang="en-US" sz="9299">
                <a:solidFill>
                  <a:srgbClr val="8D2DF2"/>
                </a:solidFill>
                <a:latin typeface="Open Sans Extra Bold"/>
              </a:rPr>
              <a:t>our problematic</a:t>
            </a:r>
          </a:p>
        </p:txBody>
      </p:sp>
      <p:sp>
        <p:nvSpPr>
          <p:cNvPr name="TextBox 6" id="6"/>
          <p:cNvSpPr txBox="true"/>
          <p:nvPr/>
        </p:nvSpPr>
        <p:spPr>
          <a:xfrm rot="0">
            <a:off x="317654" y="4124324"/>
            <a:ext cx="6998282" cy="1019176"/>
          </a:xfrm>
          <a:prstGeom prst="rect">
            <a:avLst/>
          </a:prstGeom>
        </p:spPr>
        <p:txBody>
          <a:bodyPr anchor="t" rtlCol="false" tIns="0" lIns="0" bIns="0" rIns="0">
            <a:spAutoFit/>
          </a:bodyPr>
          <a:lstStyle/>
          <a:p>
            <a:pPr marL="647694" indent="-323847" lvl="1">
              <a:lnSpc>
                <a:spcPts val="4199"/>
              </a:lnSpc>
              <a:buFont typeface="Arial"/>
              <a:buChar char="•"/>
            </a:pPr>
            <a:r>
              <a:rPr lang="en-US" sz="2999">
                <a:solidFill>
                  <a:srgbClr val="2D4AF3"/>
                </a:solidFill>
                <a:latin typeface="Open Sans Extra Bold"/>
              </a:rPr>
              <a:t>One in three African citizens is affected by a lack of water.</a:t>
            </a:r>
          </a:p>
        </p:txBody>
      </p:sp>
      <p:sp>
        <p:nvSpPr>
          <p:cNvPr name="TextBox 7" id="7"/>
          <p:cNvSpPr txBox="true"/>
          <p:nvPr/>
        </p:nvSpPr>
        <p:spPr>
          <a:xfrm rot="0">
            <a:off x="317654" y="8312429"/>
            <a:ext cx="6998282" cy="1543051"/>
          </a:xfrm>
          <a:prstGeom prst="rect">
            <a:avLst/>
          </a:prstGeom>
        </p:spPr>
        <p:txBody>
          <a:bodyPr anchor="t" rtlCol="false" tIns="0" lIns="0" bIns="0" rIns="0">
            <a:spAutoFit/>
          </a:bodyPr>
          <a:lstStyle/>
          <a:p>
            <a:pPr marL="647694" indent="-323847" lvl="1">
              <a:lnSpc>
                <a:spcPts val="4199"/>
              </a:lnSpc>
              <a:buFont typeface="Arial"/>
              <a:buChar char="•"/>
            </a:pPr>
            <a:r>
              <a:rPr lang="en-US" sz="2999">
                <a:solidFill>
                  <a:srgbClr val="2D4AF3"/>
                </a:solidFill>
                <a:latin typeface="Open Sans Extra Bold"/>
              </a:rPr>
              <a:t>400 million people in Africa do not have access to basic clean water.</a:t>
            </a:r>
          </a:p>
        </p:txBody>
      </p:sp>
      <p:sp>
        <p:nvSpPr>
          <p:cNvPr name="TextBox 8" id="8"/>
          <p:cNvSpPr txBox="true"/>
          <p:nvPr/>
        </p:nvSpPr>
        <p:spPr>
          <a:xfrm rot="0">
            <a:off x="9343367" y="8958262"/>
            <a:ext cx="6998282" cy="679451"/>
          </a:xfrm>
          <a:prstGeom prst="rect">
            <a:avLst/>
          </a:prstGeom>
        </p:spPr>
        <p:txBody>
          <a:bodyPr anchor="t" rtlCol="false" tIns="0" lIns="0" bIns="0" rIns="0">
            <a:spAutoFit/>
          </a:bodyPr>
          <a:lstStyle/>
          <a:p>
            <a:pPr>
              <a:lnSpc>
                <a:spcPts val="5599"/>
              </a:lnSpc>
            </a:pPr>
            <a:r>
              <a:rPr lang="en-US" sz="3999">
                <a:solidFill>
                  <a:srgbClr val="2D4AF3"/>
                </a:solidFill>
                <a:latin typeface="Open Sans Extra Bold"/>
              </a:rPr>
              <a:t>Bani Matir Dam Tunisia</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421743" y="4067804"/>
            <a:ext cx="9444514" cy="1932318"/>
          </a:xfrm>
          <a:prstGeom prst="rect">
            <a:avLst/>
          </a:prstGeom>
        </p:spPr>
        <p:txBody>
          <a:bodyPr anchor="t" rtlCol="false" tIns="0" lIns="0" bIns="0" rIns="0">
            <a:spAutoFit/>
          </a:bodyPr>
          <a:lstStyle/>
          <a:p>
            <a:pPr algn="ctr">
              <a:lnSpc>
                <a:spcPts val="15819"/>
              </a:lnSpc>
            </a:pPr>
            <a:r>
              <a:rPr lang="en-US" sz="11299">
                <a:solidFill>
                  <a:srgbClr val="FFFFFF"/>
                </a:solidFill>
                <a:latin typeface="Open Sans 1 Bold"/>
              </a:rPr>
              <a:t>our solutions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6634" y="1653721"/>
            <a:ext cx="12414731" cy="8276488"/>
          </a:xfrm>
          <a:custGeom>
            <a:avLst/>
            <a:gdLst/>
            <a:ahLst/>
            <a:cxnLst/>
            <a:rect r="r" b="b" t="t" l="l"/>
            <a:pathLst>
              <a:path h="8276488" w="12414731">
                <a:moveTo>
                  <a:pt x="0" y="0"/>
                </a:moveTo>
                <a:lnTo>
                  <a:pt x="12414732" y="0"/>
                </a:lnTo>
                <a:lnTo>
                  <a:pt x="12414732" y="8276488"/>
                </a:lnTo>
                <a:lnTo>
                  <a:pt x="0" y="8276488"/>
                </a:lnTo>
                <a:lnTo>
                  <a:pt x="0" y="0"/>
                </a:lnTo>
                <a:close/>
              </a:path>
            </a:pathLst>
          </a:custGeom>
          <a:blipFill>
            <a:blip r:embed="rId2"/>
            <a:stretch>
              <a:fillRect l="0" t="0" r="0" b="0"/>
            </a:stretch>
          </a:blipFill>
        </p:spPr>
      </p:sp>
      <p:sp>
        <p:nvSpPr>
          <p:cNvPr name="TextBox 3" id="3"/>
          <p:cNvSpPr txBox="true"/>
          <p:nvPr/>
        </p:nvSpPr>
        <p:spPr>
          <a:xfrm rot="0">
            <a:off x="5673447" y="141605"/>
            <a:ext cx="6941106" cy="887095"/>
          </a:xfrm>
          <a:prstGeom prst="rect">
            <a:avLst/>
          </a:prstGeom>
        </p:spPr>
        <p:txBody>
          <a:bodyPr anchor="t" rtlCol="false" tIns="0" lIns="0" bIns="0" rIns="0">
            <a:spAutoFit/>
          </a:bodyPr>
          <a:lstStyle/>
          <a:p>
            <a:pPr algn="ctr">
              <a:lnSpc>
                <a:spcPts val="7279"/>
              </a:lnSpc>
            </a:pPr>
            <a:r>
              <a:rPr lang="en-US" sz="5199">
                <a:solidFill>
                  <a:srgbClr val="8D2DF2"/>
                </a:solidFill>
                <a:latin typeface="Open Sans 1 Bold"/>
              </a:rPr>
              <a:t>Piezoelectric flooring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343" y="144396"/>
            <a:ext cx="14997313" cy="9998209"/>
          </a:xfrm>
          <a:custGeom>
            <a:avLst/>
            <a:gdLst/>
            <a:ahLst/>
            <a:cxnLst/>
            <a:rect r="r" b="b" t="t" l="l"/>
            <a:pathLst>
              <a:path h="9998209" w="14997313">
                <a:moveTo>
                  <a:pt x="0" y="0"/>
                </a:moveTo>
                <a:lnTo>
                  <a:pt x="14997314" y="0"/>
                </a:lnTo>
                <a:lnTo>
                  <a:pt x="14997314" y="9998208"/>
                </a:lnTo>
                <a:lnTo>
                  <a:pt x="0" y="9998208"/>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59916" y="2883725"/>
            <a:ext cx="2017816" cy="2015293"/>
          </a:xfrm>
          <a:custGeom>
            <a:avLst/>
            <a:gdLst/>
            <a:ahLst/>
            <a:cxnLst/>
            <a:rect r="r" b="b" t="t" l="l"/>
            <a:pathLst>
              <a:path h="2015293" w="2017816">
                <a:moveTo>
                  <a:pt x="0" y="0"/>
                </a:moveTo>
                <a:lnTo>
                  <a:pt x="2017816" y="0"/>
                </a:lnTo>
                <a:lnTo>
                  <a:pt x="2017816" y="2015293"/>
                </a:lnTo>
                <a:lnTo>
                  <a:pt x="0" y="2015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51596">
            <a:off x="3267808" y="3044761"/>
            <a:ext cx="2551820" cy="771925"/>
          </a:xfrm>
          <a:custGeom>
            <a:avLst/>
            <a:gdLst/>
            <a:ahLst/>
            <a:cxnLst/>
            <a:rect r="r" b="b" t="t" l="l"/>
            <a:pathLst>
              <a:path h="771925" w="2551820">
                <a:moveTo>
                  <a:pt x="0" y="0"/>
                </a:moveTo>
                <a:lnTo>
                  <a:pt x="2551820" y="0"/>
                </a:lnTo>
                <a:lnTo>
                  <a:pt x="2551820" y="771925"/>
                </a:lnTo>
                <a:lnTo>
                  <a:pt x="0" y="771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09704" y="1693101"/>
            <a:ext cx="1285841" cy="1737623"/>
          </a:xfrm>
          <a:custGeom>
            <a:avLst/>
            <a:gdLst/>
            <a:ahLst/>
            <a:cxnLst/>
            <a:rect r="r" b="b" t="t" l="l"/>
            <a:pathLst>
              <a:path h="1737623" w="1285841">
                <a:moveTo>
                  <a:pt x="0" y="0"/>
                </a:moveTo>
                <a:lnTo>
                  <a:pt x="1285841" y="0"/>
                </a:lnTo>
                <a:lnTo>
                  <a:pt x="1285841" y="1737623"/>
                </a:lnTo>
                <a:lnTo>
                  <a:pt x="0" y="17376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73432" y="424572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86593">
            <a:off x="3267323" y="4223153"/>
            <a:ext cx="2551820" cy="771925"/>
          </a:xfrm>
          <a:custGeom>
            <a:avLst/>
            <a:gdLst/>
            <a:ahLst/>
            <a:cxnLst/>
            <a:rect r="r" b="b" t="t" l="l"/>
            <a:pathLst>
              <a:path h="771925" w="2551820">
                <a:moveTo>
                  <a:pt x="0" y="0"/>
                </a:moveTo>
                <a:lnTo>
                  <a:pt x="2551819" y="0"/>
                </a:lnTo>
                <a:lnTo>
                  <a:pt x="2551819" y="771925"/>
                </a:lnTo>
                <a:lnTo>
                  <a:pt x="0" y="771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70053" y="1651562"/>
            <a:ext cx="2395518" cy="2239810"/>
          </a:xfrm>
          <a:custGeom>
            <a:avLst/>
            <a:gdLst/>
            <a:ahLst/>
            <a:cxnLst/>
            <a:rect r="r" b="b" t="t" l="l"/>
            <a:pathLst>
              <a:path h="2239810" w="2395518">
                <a:moveTo>
                  <a:pt x="0" y="0"/>
                </a:moveTo>
                <a:lnTo>
                  <a:pt x="2395518" y="0"/>
                </a:lnTo>
                <a:lnTo>
                  <a:pt x="2395518" y="2239810"/>
                </a:lnTo>
                <a:lnTo>
                  <a:pt x="0" y="2239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275654" y="3672325"/>
            <a:ext cx="1983646" cy="2491235"/>
          </a:xfrm>
          <a:custGeom>
            <a:avLst/>
            <a:gdLst/>
            <a:ahLst/>
            <a:cxnLst/>
            <a:rect r="r" b="b" t="t" l="l"/>
            <a:pathLst>
              <a:path h="2491235" w="1983646">
                <a:moveTo>
                  <a:pt x="0" y="0"/>
                </a:moveTo>
                <a:lnTo>
                  <a:pt x="1983646" y="0"/>
                </a:lnTo>
                <a:lnTo>
                  <a:pt x="1983646" y="2491235"/>
                </a:lnTo>
                <a:lnTo>
                  <a:pt x="0" y="24912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505378" y="313055"/>
            <a:ext cx="11277243"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1 Bold"/>
              </a:rPr>
              <a:t>Architecture of our water systems</a:t>
            </a:r>
          </a:p>
        </p:txBody>
      </p:sp>
      <p:sp>
        <p:nvSpPr>
          <p:cNvPr name="TextBox 10" id="10"/>
          <p:cNvSpPr txBox="true"/>
          <p:nvPr/>
        </p:nvSpPr>
        <p:spPr>
          <a:xfrm rot="0">
            <a:off x="0" y="7055595"/>
            <a:ext cx="8082053"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Open Sans 1"/>
              </a:rPr>
              <a:t>A smart water meter measures the water consumption of each water-using device.</a:t>
            </a:r>
          </a:p>
        </p:txBody>
      </p:sp>
      <p:sp>
        <p:nvSpPr>
          <p:cNvPr name="Freeform 11" id="11"/>
          <p:cNvSpPr/>
          <p:nvPr/>
        </p:nvSpPr>
        <p:spPr>
          <a:xfrm flipH="false" flipV="false" rot="1175885">
            <a:off x="11966659" y="3214835"/>
            <a:ext cx="3024730" cy="914981"/>
          </a:xfrm>
          <a:custGeom>
            <a:avLst/>
            <a:gdLst/>
            <a:ahLst/>
            <a:cxnLst/>
            <a:rect r="r" b="b" t="t" l="l"/>
            <a:pathLst>
              <a:path h="914981" w="3024730">
                <a:moveTo>
                  <a:pt x="0" y="0"/>
                </a:moveTo>
                <a:lnTo>
                  <a:pt x="3024730" y="0"/>
                </a:lnTo>
                <a:lnTo>
                  <a:pt x="3024730" y="914981"/>
                </a:lnTo>
                <a:lnTo>
                  <a:pt x="0" y="91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851227" y="7055595"/>
            <a:ext cx="8961709"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Open Sans 1"/>
              </a:rPr>
              <a:t>A leak detection sensor with automatic shut-off, designed to identify water leaks and automatically cut off the supply in case of an issue.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7547" y="1707776"/>
            <a:ext cx="1195951" cy="1755525"/>
          </a:xfrm>
          <a:custGeom>
            <a:avLst/>
            <a:gdLst/>
            <a:ahLst/>
            <a:cxnLst/>
            <a:rect r="r" b="b" t="t" l="l"/>
            <a:pathLst>
              <a:path h="1755525" w="1195951">
                <a:moveTo>
                  <a:pt x="0" y="0"/>
                </a:moveTo>
                <a:lnTo>
                  <a:pt x="1195951" y="0"/>
                </a:lnTo>
                <a:lnTo>
                  <a:pt x="1195951" y="1755525"/>
                </a:lnTo>
                <a:lnTo>
                  <a:pt x="0" y="1755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67094" y="3765650"/>
            <a:ext cx="1716404" cy="1653989"/>
          </a:xfrm>
          <a:custGeom>
            <a:avLst/>
            <a:gdLst/>
            <a:ahLst/>
            <a:cxnLst/>
            <a:rect r="r" b="b" t="t" l="l"/>
            <a:pathLst>
              <a:path h="1653989" w="1716404">
                <a:moveTo>
                  <a:pt x="0" y="0"/>
                </a:moveTo>
                <a:lnTo>
                  <a:pt x="1716404" y="0"/>
                </a:lnTo>
                <a:lnTo>
                  <a:pt x="1716404" y="1653989"/>
                </a:lnTo>
                <a:lnTo>
                  <a:pt x="0" y="1653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58099">
            <a:off x="11644018" y="2297226"/>
            <a:ext cx="2767629" cy="837208"/>
          </a:xfrm>
          <a:custGeom>
            <a:avLst/>
            <a:gdLst/>
            <a:ahLst/>
            <a:cxnLst/>
            <a:rect r="r" b="b" t="t" l="l"/>
            <a:pathLst>
              <a:path h="837208" w="2767629">
                <a:moveTo>
                  <a:pt x="0" y="0"/>
                </a:moveTo>
                <a:lnTo>
                  <a:pt x="2767629" y="0"/>
                </a:lnTo>
                <a:lnTo>
                  <a:pt x="2767629" y="837208"/>
                </a:lnTo>
                <a:lnTo>
                  <a:pt x="0" y="837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228494">
            <a:off x="11833162" y="3984360"/>
            <a:ext cx="2767629" cy="837208"/>
          </a:xfrm>
          <a:custGeom>
            <a:avLst/>
            <a:gdLst/>
            <a:ahLst/>
            <a:cxnLst/>
            <a:rect r="r" b="b" t="t" l="l"/>
            <a:pathLst>
              <a:path h="837208" w="2767629">
                <a:moveTo>
                  <a:pt x="0" y="0"/>
                </a:moveTo>
                <a:lnTo>
                  <a:pt x="2767628" y="0"/>
                </a:lnTo>
                <a:lnTo>
                  <a:pt x="2767628" y="837208"/>
                </a:lnTo>
                <a:lnTo>
                  <a:pt x="0" y="837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68400" y="2207607"/>
            <a:ext cx="2722100" cy="2712201"/>
          </a:xfrm>
          <a:custGeom>
            <a:avLst/>
            <a:gdLst/>
            <a:ahLst/>
            <a:cxnLst/>
            <a:rect r="r" b="b" t="t" l="l"/>
            <a:pathLst>
              <a:path h="2712201" w="2722100">
                <a:moveTo>
                  <a:pt x="0" y="0"/>
                </a:moveTo>
                <a:lnTo>
                  <a:pt x="2722100" y="0"/>
                </a:lnTo>
                <a:lnTo>
                  <a:pt x="2722100" y="2712201"/>
                </a:lnTo>
                <a:lnTo>
                  <a:pt x="0" y="2712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59565" y="7298132"/>
            <a:ext cx="1914822" cy="2614092"/>
          </a:xfrm>
          <a:custGeom>
            <a:avLst/>
            <a:gdLst/>
            <a:ahLst/>
            <a:cxnLst/>
            <a:rect r="r" b="b" t="t" l="l"/>
            <a:pathLst>
              <a:path h="2614092" w="1914822">
                <a:moveTo>
                  <a:pt x="0" y="0"/>
                </a:moveTo>
                <a:lnTo>
                  <a:pt x="1914822" y="0"/>
                </a:lnTo>
                <a:lnTo>
                  <a:pt x="1914822" y="2614092"/>
                </a:lnTo>
                <a:lnTo>
                  <a:pt x="0" y="2614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314211" y="7960327"/>
            <a:ext cx="1786479" cy="1612298"/>
          </a:xfrm>
          <a:custGeom>
            <a:avLst/>
            <a:gdLst/>
            <a:ahLst/>
            <a:cxnLst/>
            <a:rect r="r" b="b" t="t" l="l"/>
            <a:pathLst>
              <a:path h="1612298" w="1786479">
                <a:moveTo>
                  <a:pt x="0" y="0"/>
                </a:moveTo>
                <a:lnTo>
                  <a:pt x="1786480" y="0"/>
                </a:lnTo>
                <a:lnTo>
                  <a:pt x="1786480" y="1612298"/>
                </a:lnTo>
                <a:lnTo>
                  <a:pt x="0" y="16122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267551" y="172979"/>
            <a:ext cx="11752898" cy="887097"/>
          </a:xfrm>
          <a:prstGeom prst="rect">
            <a:avLst/>
          </a:prstGeom>
        </p:spPr>
        <p:txBody>
          <a:bodyPr anchor="t" rtlCol="false" tIns="0" lIns="0" bIns="0" rIns="0">
            <a:spAutoFit/>
          </a:bodyPr>
          <a:lstStyle/>
          <a:p>
            <a:pPr algn="ctr">
              <a:lnSpc>
                <a:spcPts val="7279"/>
              </a:lnSpc>
              <a:spcBef>
                <a:spcPct val="0"/>
              </a:spcBef>
            </a:pPr>
            <a:r>
              <a:rPr lang="en-US" sz="5199">
                <a:solidFill>
                  <a:srgbClr val="8D2DF2"/>
                </a:solidFill>
                <a:latin typeface="Open Sans Extra Bold"/>
              </a:rPr>
              <a:t>Architecture of our water systems</a:t>
            </a:r>
          </a:p>
        </p:txBody>
      </p:sp>
      <p:sp>
        <p:nvSpPr>
          <p:cNvPr name="TextBox 10" id="10"/>
          <p:cNvSpPr txBox="true"/>
          <p:nvPr/>
        </p:nvSpPr>
        <p:spPr>
          <a:xfrm rot="0">
            <a:off x="15348482" y="5231552"/>
            <a:ext cx="2161937"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8D2DF2"/>
                </a:solidFill>
                <a:latin typeface="Open Sans 1 Bold"/>
              </a:rPr>
              <a:t>water filter</a:t>
            </a:r>
          </a:p>
        </p:txBody>
      </p:sp>
      <p:sp>
        <p:nvSpPr>
          <p:cNvPr name="Freeform 11" id="11"/>
          <p:cNvSpPr/>
          <p:nvPr/>
        </p:nvSpPr>
        <p:spPr>
          <a:xfrm flipH="false" flipV="false" rot="8182131">
            <a:off x="14081016" y="6342245"/>
            <a:ext cx="2767629" cy="837208"/>
          </a:xfrm>
          <a:custGeom>
            <a:avLst/>
            <a:gdLst/>
            <a:ahLst/>
            <a:cxnLst/>
            <a:rect r="r" b="b" t="t" l="l"/>
            <a:pathLst>
              <a:path h="837208" w="2767629">
                <a:moveTo>
                  <a:pt x="0" y="0"/>
                </a:moveTo>
                <a:lnTo>
                  <a:pt x="2767628" y="0"/>
                </a:lnTo>
                <a:lnTo>
                  <a:pt x="2767628" y="837208"/>
                </a:lnTo>
                <a:lnTo>
                  <a:pt x="0" y="837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7951863">
            <a:off x="9987425" y="6239004"/>
            <a:ext cx="2767629" cy="837208"/>
          </a:xfrm>
          <a:custGeom>
            <a:avLst/>
            <a:gdLst/>
            <a:ahLst/>
            <a:cxnLst/>
            <a:rect r="r" b="b" t="t" l="l"/>
            <a:pathLst>
              <a:path h="837208" w="2767629">
                <a:moveTo>
                  <a:pt x="0" y="0"/>
                </a:moveTo>
                <a:lnTo>
                  <a:pt x="2767628" y="0"/>
                </a:lnTo>
                <a:lnTo>
                  <a:pt x="2767628" y="837207"/>
                </a:lnTo>
                <a:lnTo>
                  <a:pt x="0" y="837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4459250" y="8557553"/>
            <a:ext cx="3331250"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8D2DF2"/>
                </a:solidFill>
                <a:latin typeface="Open Sans 1 Bold"/>
              </a:rPr>
              <a:t>smart water tank</a:t>
            </a:r>
          </a:p>
        </p:txBody>
      </p:sp>
      <p:sp>
        <p:nvSpPr>
          <p:cNvPr name="TextBox 14" id="14"/>
          <p:cNvSpPr txBox="true"/>
          <p:nvPr/>
        </p:nvSpPr>
        <p:spPr>
          <a:xfrm rot="0">
            <a:off x="-133350" y="1650626"/>
            <a:ext cx="9619444" cy="89014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2D4AF3"/>
                </a:solidFill>
                <a:latin typeface="Open Sans 1 Bold"/>
              </a:rPr>
              <a:t>our innovative water recycling system has been implemented, involving multiple steps to optimize water usage. When water is used in the shower and sink, it passes through an intelligent filtering device. This smart filter is designed to remove impurities and ensure that the recycled water is of high quality.</a:t>
            </a:r>
          </a:p>
          <a:p>
            <a:pPr marL="604523" indent="-302261" lvl="1">
              <a:lnSpc>
                <a:spcPts val="3920"/>
              </a:lnSpc>
              <a:buFont typeface="Arial"/>
              <a:buChar char="•"/>
            </a:pPr>
            <a:r>
              <a:rPr lang="en-US" sz="2800">
                <a:solidFill>
                  <a:srgbClr val="2D4AF3"/>
                </a:solidFill>
                <a:latin typeface="Open Sans 1 Bold"/>
              </a:rPr>
              <a:t>After being filtered, the water is directed to an intelligent tank dedicated to storage. This tank is equipped with level sensors to monitor the quantity of stored water, allowing for precise management of the recycled water reserve.</a:t>
            </a:r>
          </a:p>
          <a:p>
            <a:pPr marL="604523" indent="-302261" lvl="1">
              <a:lnSpc>
                <a:spcPts val="3920"/>
              </a:lnSpc>
              <a:buFont typeface="Arial"/>
              <a:buChar char="•"/>
            </a:pPr>
            <a:r>
              <a:rPr lang="en-US" sz="2800">
                <a:solidFill>
                  <a:srgbClr val="2D4AF3"/>
                </a:solidFill>
                <a:latin typeface="Open Sans 1 Bold"/>
              </a:rPr>
              <a:t>In the event of a water shortage, the intelligent system is programmed to automatically route the stored water to the necessary points of use, ensuring a continuous supply even during temporary shortages.</a:t>
            </a:r>
          </a:p>
          <a:p>
            <a:pPr>
              <a:lnSpc>
                <a:spcPts val="3920"/>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862798" y="334443"/>
            <a:ext cx="1256240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1 Bold"/>
              </a:rPr>
              <a:t>our value proposition</a:t>
            </a:r>
          </a:p>
        </p:txBody>
      </p:sp>
      <p:sp>
        <p:nvSpPr>
          <p:cNvPr name="TextBox 3" id="3"/>
          <p:cNvSpPr txBox="true"/>
          <p:nvPr/>
        </p:nvSpPr>
        <p:spPr>
          <a:xfrm rot="0">
            <a:off x="589976" y="4229794"/>
            <a:ext cx="17108049" cy="2867661"/>
          </a:xfrm>
          <a:prstGeom prst="rect">
            <a:avLst/>
          </a:prstGeom>
        </p:spPr>
        <p:txBody>
          <a:bodyPr anchor="t" rtlCol="false" tIns="0" lIns="0" bIns="0" rIns="0">
            <a:spAutoFit/>
          </a:bodyPr>
          <a:lstStyle/>
          <a:p>
            <a:pPr marL="885186" indent="-442593" lvl="1">
              <a:lnSpc>
                <a:spcPts val="5739"/>
              </a:lnSpc>
              <a:buFont typeface="Arial"/>
              <a:buChar char="•"/>
            </a:pPr>
            <a:r>
              <a:rPr lang="en-US" sz="4099">
                <a:solidFill>
                  <a:srgbClr val="FFFFFF"/>
                </a:solidFill>
                <a:latin typeface="Open Sans 1 Bold"/>
              </a:rPr>
              <a:t>A comprehensive and integrated solution designed for the efficient management of water and electricity, with a particular emphasis on sustainability and intelligent resource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DAF1xEORL04</dc:identifier>
  <dcterms:modified xsi:type="dcterms:W3CDTF">2011-08-01T06:04:30Z</dcterms:modified>
  <cp:revision>1</cp:revision>
  <dc:title>challenge</dc:title>
</cp:coreProperties>
</file>